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9"/>
  </p:notesMasterIdLst>
  <p:sldIdLst>
    <p:sldId id="256" r:id="rId3"/>
    <p:sldId id="257" r:id="rId4"/>
    <p:sldId id="319" r:id="rId5"/>
    <p:sldId id="322" r:id="rId6"/>
    <p:sldId id="324" r:id="rId7"/>
    <p:sldId id="327" r:id="rId8"/>
    <p:sldId id="328" r:id="rId9"/>
    <p:sldId id="323" r:id="rId10"/>
    <p:sldId id="258" r:id="rId11"/>
    <p:sldId id="260" r:id="rId12"/>
    <p:sldId id="263" r:id="rId13"/>
    <p:sldId id="265" r:id="rId14"/>
    <p:sldId id="270" r:id="rId15"/>
    <p:sldId id="261" r:id="rId16"/>
    <p:sldId id="267" r:id="rId17"/>
    <p:sldId id="259" r:id="rId18"/>
    <p:sldId id="269" r:id="rId19"/>
    <p:sldId id="264" r:id="rId20"/>
    <p:sldId id="268" r:id="rId21"/>
    <p:sldId id="271" r:id="rId22"/>
    <p:sldId id="272" r:id="rId23"/>
    <p:sldId id="273" r:id="rId24"/>
    <p:sldId id="297" r:id="rId25"/>
    <p:sldId id="308" r:id="rId26"/>
    <p:sldId id="309" r:id="rId27"/>
    <p:sldId id="310" r:id="rId28"/>
    <p:sldId id="311" r:id="rId29"/>
    <p:sldId id="312" r:id="rId30"/>
    <p:sldId id="313" r:id="rId31"/>
    <p:sldId id="314" r:id="rId32"/>
    <p:sldId id="315" r:id="rId33"/>
    <p:sldId id="316" r:id="rId34"/>
    <p:sldId id="317" r:id="rId35"/>
    <p:sldId id="318" r:id="rId36"/>
    <p:sldId id="285" r:id="rId37"/>
    <p:sldId id="32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3" d="100"/>
          <a:sy n="93" d="100"/>
        </p:scale>
        <p:origin x="96"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CA86B-E22A-4FA7-8ECC-14CAF7BDB1FC}" type="datetimeFigureOut">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1E891-A94B-4EF2-B5B4-4B6A93908E45}" type="slidenum">
              <a:t>‹#›</a:t>
            </a:fld>
            <a:endParaRPr lang="en-US"/>
          </a:p>
        </p:txBody>
      </p:sp>
    </p:spTree>
    <p:extLst>
      <p:ext uri="{BB962C8B-B14F-4D97-AF65-F5344CB8AC3E}">
        <p14:creationId xmlns:p14="http://schemas.microsoft.com/office/powerpoint/2010/main" val="93884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Burnett v. County of Bergen decided in 2009</a:t>
            </a:r>
          </a:p>
          <a:p>
            <a:r>
              <a:rPr lang="en-US" dirty="0"/>
              <a:t>Balancing test between access to documents and citizen’s reasonable expectation of privacy weighed in favor of redacting SSNs.</a:t>
            </a:r>
            <a:endParaRPr lang="en-US" dirty="0">
              <a:ea typeface="Calibri"/>
              <a:cs typeface="Calibri"/>
            </a:endParaRPr>
          </a:p>
          <a:p>
            <a:r>
              <a:rPr lang="en-US" dirty="0"/>
              <a:t>Gilleran v. Township decided in 2016</a:t>
            </a:r>
            <a:endParaRPr lang="en-US" dirty="0">
              <a:ea typeface="Calibri"/>
              <a:cs typeface="Calibri"/>
            </a:endParaRPr>
          </a:p>
          <a:p>
            <a:r>
              <a:rPr lang="en-US" dirty="0"/>
              <a:t>OPRA’s security exclusion prevented disclosure of a full day of surveillance footage outside of town hall.</a:t>
            </a:r>
            <a:endParaRPr lang="en-US" dirty="0">
              <a:ea typeface="Calibri"/>
              <a:cs typeface="Calibri"/>
            </a:endParaRPr>
          </a:p>
          <a:p>
            <a:r>
              <a:rPr lang="en-US" dirty="0"/>
              <a:t>Brennan v. Bergen </a:t>
            </a:r>
            <a:r>
              <a:rPr lang="en-US" dirty="0" err="1"/>
              <a:t>Cnty</a:t>
            </a:r>
            <a:r>
              <a:rPr lang="en-US" dirty="0"/>
              <a:t>. Prosecutor’s Office decided in 2018</a:t>
            </a:r>
            <a:endParaRPr lang="en-US" dirty="0">
              <a:ea typeface="Calibri"/>
              <a:cs typeface="Calibri"/>
            </a:endParaRPr>
          </a:p>
          <a:p>
            <a:r>
              <a:rPr lang="en-US" dirty="0"/>
              <a:t>Balancing test weighed in favor of disclosure of names and addresses of bidders at a public auction</a:t>
            </a:r>
            <a:endParaRPr lang="en-US" dirty="0">
              <a:ea typeface="Calibri"/>
              <a:cs typeface="Calibri"/>
            </a:endParaRPr>
          </a:p>
          <a:p>
            <a:r>
              <a:rPr lang="en-US" dirty="0"/>
              <a:t>L.R. v Camden City Public Sch. Dist. decided in 2019</a:t>
            </a:r>
            <a:endParaRPr lang="en-US" dirty="0">
              <a:ea typeface="Calibri"/>
              <a:cs typeface="Calibri"/>
            </a:endParaRPr>
          </a:p>
          <a:p>
            <a:r>
              <a:rPr lang="en-US" dirty="0"/>
              <a:t>Creates a balancing test for a court to determine whether to order the production of student records under DOE regulations.</a:t>
            </a:r>
            <a:endParaRPr lang="en-US" dirty="0">
              <a:ea typeface="Calibri"/>
              <a:cs typeface="Calibri"/>
            </a:endParaRPr>
          </a:p>
          <a:p>
            <a:r>
              <a:rPr lang="en-US" dirty="0"/>
              <a:t>Bozzi v. City of Jersey City decided in 2021</a:t>
            </a:r>
            <a:endParaRPr lang="en-US" dirty="0">
              <a:ea typeface="Calibri"/>
              <a:cs typeface="Calibri"/>
            </a:endParaRPr>
          </a:p>
          <a:p>
            <a:r>
              <a:rPr lang="en-US" dirty="0"/>
              <a:t>Balancing test weighed in favor of disclosure of dog owners names and addresses contained in dog licensing records.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BFC1D03A-39B6-4B04-9980-D9FF336A46A8}" type="slidenum">
              <a:rPr lang="en-US" smtClean="0"/>
              <a:pPr/>
              <a:t>10</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19</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20</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21</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 Entm't, LLC v. Div. of Alcoholic Beverage Control, 375 </a:t>
            </a:r>
            <a:r>
              <a:rPr lang="en-US" dirty="0" err="1"/>
              <a:t>N.J.Super</a:t>
            </a:r>
            <a:r>
              <a:rPr lang="en-US" dirty="0"/>
              <a:t>. 534, 543 (App.Div.2005).</a:t>
            </a:r>
          </a:p>
        </p:txBody>
      </p:sp>
      <p:sp>
        <p:nvSpPr>
          <p:cNvPr id="4" name="Slide Number Placeholder 3"/>
          <p:cNvSpPr>
            <a:spLocks noGrp="1"/>
          </p:cNvSpPr>
          <p:nvPr>
            <p:ph type="sldNum" sz="quarter" idx="10"/>
          </p:nvPr>
        </p:nvSpPr>
        <p:spPr/>
        <p:txBody>
          <a:bodyPr/>
          <a:lstStyle/>
          <a:p>
            <a:fld id="{BFC1D03A-39B6-4B04-9980-D9FF336A46A8}" type="slidenum">
              <a:rPr lang="en-US" smtClean="0"/>
              <a:pPr/>
              <a:t>22</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DACF-ED3C-71DD-2331-1CC7E2C90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57905-83C1-9603-447B-3CCE34288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B670A-9658-0C83-F735-69A1CCD8C4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8887C9-E102-6A4D-A229-306257B48DF6}"/>
              </a:ext>
            </a:extLst>
          </p:cNvPr>
          <p:cNvSpPr>
            <a:spLocks noGrp="1"/>
          </p:cNvSpPr>
          <p:nvPr>
            <p:ph type="sldNum" sz="quarter" idx="10"/>
          </p:nvPr>
        </p:nvSpPr>
        <p:spPr/>
        <p:txBody>
          <a:bodyPr/>
          <a:lstStyle/>
          <a:p>
            <a:fld id="{BFC1D03A-39B6-4B04-9980-D9FF336A46A8}" type="slidenum">
              <a:rPr lang="en-US" smtClean="0"/>
              <a:pPr/>
              <a:t>23</a:t>
            </a:fld>
            <a:endParaRPr lang="en-US" dirty="0"/>
          </a:p>
        </p:txBody>
      </p:sp>
    </p:spTree>
    <p:extLst>
      <p:ext uri="{BB962C8B-B14F-4D97-AF65-F5344CB8AC3E}">
        <p14:creationId xmlns:p14="http://schemas.microsoft.com/office/powerpoint/2010/main" val="3715977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83EB8-FEC4-F6F1-C65A-1FBF261FE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C5007-105F-A2F2-4730-00A867122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996AE-D87F-1E41-9A59-31BF37166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DAEC48-1A41-8F27-C427-118994639545}"/>
              </a:ext>
            </a:extLst>
          </p:cNvPr>
          <p:cNvSpPr>
            <a:spLocks noGrp="1"/>
          </p:cNvSpPr>
          <p:nvPr>
            <p:ph type="sldNum" sz="quarter" idx="10"/>
          </p:nvPr>
        </p:nvSpPr>
        <p:spPr/>
        <p:txBody>
          <a:bodyPr/>
          <a:lstStyle/>
          <a:p>
            <a:fld id="{BFC1D03A-39B6-4B04-9980-D9FF336A46A8}" type="slidenum">
              <a:rPr lang="en-US" smtClean="0"/>
              <a:pPr/>
              <a:t>24</a:t>
            </a:fld>
            <a:endParaRPr lang="en-US" dirty="0"/>
          </a:p>
        </p:txBody>
      </p:sp>
    </p:spTree>
    <p:extLst>
      <p:ext uri="{BB962C8B-B14F-4D97-AF65-F5344CB8AC3E}">
        <p14:creationId xmlns:p14="http://schemas.microsoft.com/office/powerpoint/2010/main" val="170465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B84EE-FFFE-D032-CCC6-1C0E24778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D6F8A-789F-A4D2-23A9-440C08033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294FE-14E6-DA96-EA12-93E5E75C57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03B546-10D8-B253-5202-3993BE10BC5C}"/>
              </a:ext>
            </a:extLst>
          </p:cNvPr>
          <p:cNvSpPr>
            <a:spLocks noGrp="1"/>
          </p:cNvSpPr>
          <p:nvPr>
            <p:ph type="sldNum" sz="quarter" idx="10"/>
          </p:nvPr>
        </p:nvSpPr>
        <p:spPr/>
        <p:txBody>
          <a:bodyPr/>
          <a:lstStyle/>
          <a:p>
            <a:fld id="{BFC1D03A-39B6-4B04-9980-D9FF336A46A8}" type="slidenum">
              <a:rPr lang="en-US" smtClean="0"/>
              <a:pPr/>
              <a:t>25</a:t>
            </a:fld>
            <a:endParaRPr lang="en-US" dirty="0"/>
          </a:p>
        </p:txBody>
      </p:sp>
    </p:spTree>
    <p:extLst>
      <p:ext uri="{BB962C8B-B14F-4D97-AF65-F5344CB8AC3E}">
        <p14:creationId xmlns:p14="http://schemas.microsoft.com/office/powerpoint/2010/main" val="269638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9286-9936-ACA8-52A1-55C673ADC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DD29B-CC90-9E52-894B-1E13748B3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26072-8D08-CDDA-7F72-728657F2CD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8EA52-C5AD-6639-CACA-09C51C0B31F9}"/>
              </a:ext>
            </a:extLst>
          </p:cNvPr>
          <p:cNvSpPr>
            <a:spLocks noGrp="1"/>
          </p:cNvSpPr>
          <p:nvPr>
            <p:ph type="sldNum" sz="quarter" idx="10"/>
          </p:nvPr>
        </p:nvSpPr>
        <p:spPr/>
        <p:txBody>
          <a:bodyPr/>
          <a:lstStyle/>
          <a:p>
            <a:fld id="{BFC1D03A-39B6-4B04-9980-D9FF336A46A8}" type="slidenum">
              <a:rPr lang="en-US" smtClean="0"/>
              <a:pPr/>
              <a:t>26</a:t>
            </a:fld>
            <a:endParaRPr lang="en-US" dirty="0"/>
          </a:p>
        </p:txBody>
      </p:sp>
    </p:spTree>
    <p:extLst>
      <p:ext uri="{BB962C8B-B14F-4D97-AF65-F5344CB8AC3E}">
        <p14:creationId xmlns:p14="http://schemas.microsoft.com/office/powerpoint/2010/main" val="1585462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460B5-6198-1AEC-ABFE-85B4399F1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D8A48-47A5-DE0D-43EC-1D9A568C1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7C62B-7D86-20CC-BA51-61CA4DB4E2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22C49A-804B-01B0-90DA-9EA2DEF36271}"/>
              </a:ext>
            </a:extLst>
          </p:cNvPr>
          <p:cNvSpPr>
            <a:spLocks noGrp="1"/>
          </p:cNvSpPr>
          <p:nvPr>
            <p:ph type="sldNum" sz="quarter" idx="10"/>
          </p:nvPr>
        </p:nvSpPr>
        <p:spPr/>
        <p:txBody>
          <a:bodyPr/>
          <a:lstStyle/>
          <a:p>
            <a:fld id="{BFC1D03A-39B6-4B04-9980-D9FF336A46A8}" type="slidenum">
              <a:rPr lang="en-US" smtClean="0"/>
              <a:pPr/>
              <a:t>27</a:t>
            </a:fld>
            <a:endParaRPr lang="en-US" dirty="0"/>
          </a:p>
        </p:txBody>
      </p:sp>
    </p:spTree>
    <p:extLst>
      <p:ext uri="{BB962C8B-B14F-4D97-AF65-F5344CB8AC3E}">
        <p14:creationId xmlns:p14="http://schemas.microsoft.com/office/powerpoint/2010/main" val="1093023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8635-00A0-3660-8C93-91A1050DD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3972E-ECC2-271E-BBCC-79C26FC57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309A4-F7B7-52A2-6DC7-A9A5180881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F7E2D6-661F-E088-3B6A-9EE088D22E26}"/>
              </a:ext>
            </a:extLst>
          </p:cNvPr>
          <p:cNvSpPr>
            <a:spLocks noGrp="1"/>
          </p:cNvSpPr>
          <p:nvPr>
            <p:ph type="sldNum" sz="quarter" idx="10"/>
          </p:nvPr>
        </p:nvSpPr>
        <p:spPr/>
        <p:txBody>
          <a:bodyPr/>
          <a:lstStyle/>
          <a:p>
            <a:fld id="{BFC1D03A-39B6-4B04-9980-D9FF336A46A8}" type="slidenum">
              <a:rPr lang="en-US" smtClean="0"/>
              <a:pPr/>
              <a:t>28</a:t>
            </a:fld>
            <a:endParaRPr lang="en-US" dirty="0"/>
          </a:p>
        </p:txBody>
      </p:sp>
    </p:spTree>
    <p:extLst>
      <p:ext uri="{BB962C8B-B14F-4D97-AF65-F5344CB8AC3E}">
        <p14:creationId xmlns:p14="http://schemas.microsoft.com/office/powerpoint/2010/main" val="122077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11</a:t>
            </a:fld>
            <a:endParaRPr lang="en-US" dirty="0"/>
          </a:p>
        </p:txBody>
      </p:sp>
    </p:spTree>
    <p:extLst>
      <p:ext uri="{BB962C8B-B14F-4D97-AF65-F5344CB8AC3E}">
        <p14:creationId xmlns:p14="http://schemas.microsoft.com/office/powerpoint/2010/main" val="210568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39227-1379-F7DD-BAF3-2BB0F2AEA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7E650-EE6C-1254-6D8B-E1B38905F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D1FE5-93E1-20BB-0AC3-680D955CC6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C52734-FBDE-CC3B-5F42-B33FF7F06A53}"/>
              </a:ext>
            </a:extLst>
          </p:cNvPr>
          <p:cNvSpPr>
            <a:spLocks noGrp="1"/>
          </p:cNvSpPr>
          <p:nvPr>
            <p:ph type="sldNum" sz="quarter" idx="10"/>
          </p:nvPr>
        </p:nvSpPr>
        <p:spPr/>
        <p:txBody>
          <a:bodyPr/>
          <a:lstStyle/>
          <a:p>
            <a:fld id="{BFC1D03A-39B6-4B04-9980-D9FF336A46A8}" type="slidenum">
              <a:rPr lang="en-US" smtClean="0"/>
              <a:pPr/>
              <a:t>29</a:t>
            </a:fld>
            <a:endParaRPr lang="en-US" dirty="0"/>
          </a:p>
        </p:txBody>
      </p:sp>
    </p:spTree>
    <p:extLst>
      <p:ext uri="{BB962C8B-B14F-4D97-AF65-F5344CB8AC3E}">
        <p14:creationId xmlns:p14="http://schemas.microsoft.com/office/powerpoint/2010/main" val="183359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D447-EF05-8298-E94F-490B9EF74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E211F-2FB5-8457-4E36-4A67D1CE4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89A23-8385-51E5-CEE5-423510E427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B058B-AB9F-3D1E-5418-E4CC91DAB572}"/>
              </a:ext>
            </a:extLst>
          </p:cNvPr>
          <p:cNvSpPr>
            <a:spLocks noGrp="1"/>
          </p:cNvSpPr>
          <p:nvPr>
            <p:ph type="sldNum" sz="quarter" idx="10"/>
          </p:nvPr>
        </p:nvSpPr>
        <p:spPr/>
        <p:txBody>
          <a:bodyPr/>
          <a:lstStyle/>
          <a:p>
            <a:fld id="{BFC1D03A-39B6-4B04-9980-D9FF336A46A8}" type="slidenum">
              <a:rPr lang="en-US" smtClean="0"/>
              <a:pPr/>
              <a:t>30</a:t>
            </a:fld>
            <a:endParaRPr lang="en-US" dirty="0"/>
          </a:p>
        </p:txBody>
      </p:sp>
    </p:spTree>
    <p:extLst>
      <p:ext uri="{BB962C8B-B14F-4D97-AF65-F5344CB8AC3E}">
        <p14:creationId xmlns:p14="http://schemas.microsoft.com/office/powerpoint/2010/main" val="1267483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FED4-9F1F-C7FE-4BDC-5E99D323E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13B09-C007-7B7A-36CD-12618AEC1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7790A-DB18-9430-73F1-E4C1281FF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6CD979-6DA8-DF59-3902-FAE9C7CB5C47}"/>
              </a:ext>
            </a:extLst>
          </p:cNvPr>
          <p:cNvSpPr>
            <a:spLocks noGrp="1"/>
          </p:cNvSpPr>
          <p:nvPr>
            <p:ph type="sldNum" sz="quarter" idx="10"/>
          </p:nvPr>
        </p:nvSpPr>
        <p:spPr/>
        <p:txBody>
          <a:bodyPr/>
          <a:lstStyle/>
          <a:p>
            <a:fld id="{BFC1D03A-39B6-4B04-9980-D9FF336A46A8}" type="slidenum">
              <a:rPr lang="en-US" smtClean="0"/>
              <a:pPr/>
              <a:t>31</a:t>
            </a:fld>
            <a:endParaRPr lang="en-US" dirty="0"/>
          </a:p>
        </p:txBody>
      </p:sp>
    </p:spTree>
    <p:extLst>
      <p:ext uri="{BB962C8B-B14F-4D97-AF65-F5344CB8AC3E}">
        <p14:creationId xmlns:p14="http://schemas.microsoft.com/office/powerpoint/2010/main" val="234746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05681-0985-A4FB-FC24-B0172AC91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90664-EFE5-802E-3685-EA98FB061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58D2F-32F8-4273-B214-08FCDE9B2A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EF55D6-00FC-0F78-D49F-04D9A7CB5C61}"/>
              </a:ext>
            </a:extLst>
          </p:cNvPr>
          <p:cNvSpPr>
            <a:spLocks noGrp="1"/>
          </p:cNvSpPr>
          <p:nvPr>
            <p:ph type="sldNum" sz="quarter" idx="10"/>
          </p:nvPr>
        </p:nvSpPr>
        <p:spPr/>
        <p:txBody>
          <a:bodyPr/>
          <a:lstStyle/>
          <a:p>
            <a:fld id="{BFC1D03A-39B6-4B04-9980-D9FF336A46A8}" type="slidenum">
              <a:rPr lang="en-US" smtClean="0"/>
              <a:pPr/>
              <a:t>32</a:t>
            </a:fld>
            <a:endParaRPr lang="en-US" dirty="0"/>
          </a:p>
        </p:txBody>
      </p:sp>
    </p:spTree>
    <p:extLst>
      <p:ext uri="{BB962C8B-B14F-4D97-AF65-F5344CB8AC3E}">
        <p14:creationId xmlns:p14="http://schemas.microsoft.com/office/powerpoint/2010/main" val="2958694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6A05D-86DF-29EC-FE89-959389E1C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75375-B153-BDBB-9BCA-784137FFB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63843-3316-A888-C480-F1D99866B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336F0-C15D-F63F-8C82-66A118C19A4F}"/>
              </a:ext>
            </a:extLst>
          </p:cNvPr>
          <p:cNvSpPr>
            <a:spLocks noGrp="1"/>
          </p:cNvSpPr>
          <p:nvPr>
            <p:ph type="sldNum" sz="quarter" idx="10"/>
          </p:nvPr>
        </p:nvSpPr>
        <p:spPr/>
        <p:txBody>
          <a:bodyPr/>
          <a:lstStyle/>
          <a:p>
            <a:fld id="{BFC1D03A-39B6-4B04-9980-D9FF336A46A8}" type="slidenum">
              <a:rPr lang="en-US" smtClean="0"/>
              <a:pPr/>
              <a:t>33</a:t>
            </a:fld>
            <a:endParaRPr lang="en-US" dirty="0"/>
          </a:p>
        </p:txBody>
      </p:sp>
    </p:spTree>
    <p:extLst>
      <p:ext uri="{BB962C8B-B14F-4D97-AF65-F5344CB8AC3E}">
        <p14:creationId xmlns:p14="http://schemas.microsoft.com/office/powerpoint/2010/main" val="1089873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46139-0948-7A7B-98A6-C2896DB8A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FF359-6241-B097-6504-DDEEECFE5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A110D-E3B6-4EEE-8255-606DD63563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C3528A-CD5B-7035-18F4-1C483EDF87FB}"/>
              </a:ext>
            </a:extLst>
          </p:cNvPr>
          <p:cNvSpPr>
            <a:spLocks noGrp="1"/>
          </p:cNvSpPr>
          <p:nvPr>
            <p:ph type="sldNum" sz="quarter" idx="10"/>
          </p:nvPr>
        </p:nvSpPr>
        <p:spPr/>
        <p:txBody>
          <a:bodyPr/>
          <a:lstStyle/>
          <a:p>
            <a:fld id="{BFC1D03A-39B6-4B04-9980-D9FF336A46A8}" type="slidenum">
              <a:rPr lang="en-US" smtClean="0"/>
              <a:pPr/>
              <a:t>34</a:t>
            </a:fld>
            <a:endParaRPr lang="en-US" dirty="0"/>
          </a:p>
        </p:txBody>
      </p:sp>
    </p:spTree>
    <p:extLst>
      <p:ext uri="{BB962C8B-B14F-4D97-AF65-F5344CB8AC3E}">
        <p14:creationId xmlns:p14="http://schemas.microsoft.com/office/powerpoint/2010/main" val="21829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12</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13</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14</a:t>
            </a:fld>
            <a:endParaRPr lang="en-US" dirty="0"/>
          </a:p>
        </p:txBody>
      </p:sp>
    </p:spTree>
    <p:extLst>
      <p:ext uri="{BB962C8B-B14F-4D97-AF65-F5344CB8AC3E}">
        <p14:creationId xmlns:p14="http://schemas.microsoft.com/office/powerpoint/2010/main" val="60760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 Entm't, LLC v. Div. of Alcoholic Beverage Control, 375 </a:t>
            </a:r>
            <a:r>
              <a:rPr lang="en-US" dirty="0" err="1"/>
              <a:t>N.J.Super</a:t>
            </a:r>
            <a:r>
              <a:rPr lang="en-US" dirty="0"/>
              <a:t>. 534, 543 (App.Div.2005).</a:t>
            </a:r>
          </a:p>
        </p:txBody>
      </p:sp>
      <p:sp>
        <p:nvSpPr>
          <p:cNvPr id="4" name="Slide Number Placeholder 3"/>
          <p:cNvSpPr>
            <a:spLocks noGrp="1"/>
          </p:cNvSpPr>
          <p:nvPr>
            <p:ph type="sldNum" sz="quarter" idx="10"/>
          </p:nvPr>
        </p:nvSpPr>
        <p:spPr/>
        <p:txBody>
          <a:bodyPr/>
          <a:lstStyle/>
          <a:p>
            <a:fld id="{BFC1D03A-39B6-4B04-9980-D9FF336A46A8}" type="slidenum">
              <a:rPr lang="en-US" smtClean="0"/>
              <a:pPr/>
              <a:t>15</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16</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17</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18</a:t>
            </a:fld>
            <a:endParaRPr lang="en-US" dirty="0"/>
          </a:p>
        </p:txBody>
      </p:sp>
    </p:spTree>
    <p:extLst>
      <p:ext uri="{BB962C8B-B14F-4D97-AF65-F5344CB8AC3E}">
        <p14:creationId xmlns:p14="http://schemas.microsoft.com/office/powerpoint/2010/main" val="47718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1/23/2026</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4038599" y="6176963"/>
            <a:ext cx="4114799" cy="681037"/>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215109" y="5867793"/>
            <a:ext cx="780356" cy="780356"/>
          </a:xfrm>
          <a:prstGeom prst="rect">
            <a:avLst/>
          </a:prstGeom>
        </p:spPr>
      </p:pic>
    </p:spTree>
    <p:extLst>
      <p:ext uri="{BB962C8B-B14F-4D97-AF65-F5344CB8AC3E}">
        <p14:creationId xmlns:p14="http://schemas.microsoft.com/office/powerpoint/2010/main" val="144992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59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C934D-14FA-D2AD-B6A9-84EBE3C00E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13C3F7-A685-133E-DE26-E5152278A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3D35D9-5DC0-0181-97B6-A7F9C6D75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CB3D9-E369-46B5-A416-7A3651EBC615}" type="datetimeFigureOut">
              <a:rPr lang="en-US" smtClean="0"/>
              <a:t>1/23/2026</a:t>
            </a:fld>
            <a:endParaRPr lang="en-US"/>
          </a:p>
        </p:txBody>
      </p:sp>
      <p:sp>
        <p:nvSpPr>
          <p:cNvPr id="5" name="Footer Placeholder 4">
            <a:extLst>
              <a:ext uri="{FF2B5EF4-FFF2-40B4-BE49-F238E27FC236}">
                <a16:creationId xmlns:a16="http://schemas.microsoft.com/office/drawing/2014/main" id="{4B9D0A03-7093-FB53-3D12-F7B3AEAFA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9B04C-28EF-DAB4-8ADD-89BF54B35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66125-3545-45E8-A528-47F00CDE8ACB}" type="slidenum">
              <a:rPr lang="en-US" smtClean="0"/>
              <a:t>‹#›</a:t>
            </a:fld>
            <a:endParaRPr lang="en-US"/>
          </a:p>
        </p:txBody>
      </p:sp>
    </p:spTree>
    <p:extLst>
      <p:ext uri="{BB962C8B-B14F-4D97-AF65-F5344CB8AC3E}">
        <p14:creationId xmlns:p14="http://schemas.microsoft.com/office/powerpoint/2010/main" val="409245627"/>
      </p:ext>
    </p:extLst>
  </p:cSld>
  <p:clrMap bg1="lt1" tx1="dk1" bg2="lt2" tx2="dk2" accent1="accent1" accent2="accent2" accent3="accent3" accent4="accent4" accent5="accent5" accent6="accent6" hlink="hlink" folHlink="folHlink"/>
  <p:sldLayoutIdLst>
    <p:sldLayoutId id="2147483650" r:id="rId1"/>
    <p:sldLayoutId id="214748367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005331">
            <a:off x="2530231" y="-633926"/>
            <a:ext cx="3709847" cy="3709847"/>
          </a:xfrm>
          <a:custGeom>
            <a:avLst/>
            <a:gdLst/>
            <a:ahLst/>
            <a:cxnLst/>
            <a:rect l="l" t="t" r="r" b="b"/>
            <a:pathLst>
              <a:path w="5564770" h="5564770">
                <a:moveTo>
                  <a:pt x="0" y="0"/>
                </a:moveTo>
                <a:lnTo>
                  <a:pt x="5564770" y="0"/>
                </a:lnTo>
                <a:lnTo>
                  <a:pt x="5564770" y="5564770"/>
                </a:lnTo>
                <a:lnTo>
                  <a:pt x="0" y="5564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17599" y="4540085"/>
            <a:ext cx="2766172" cy="2766172"/>
          </a:xfrm>
          <a:custGeom>
            <a:avLst/>
            <a:gdLst/>
            <a:ahLst/>
            <a:cxnLst/>
            <a:rect l="l" t="t" r="r" b="b"/>
            <a:pathLst>
              <a:path w="4149258" h="4149258">
                <a:moveTo>
                  <a:pt x="0" y="0"/>
                </a:moveTo>
                <a:lnTo>
                  <a:pt x="4149258" y="0"/>
                </a:lnTo>
                <a:lnTo>
                  <a:pt x="4149258" y="4149258"/>
                </a:lnTo>
                <a:lnTo>
                  <a:pt x="0" y="41492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1768183" y="1650207"/>
            <a:ext cx="6858000" cy="3557587"/>
          </a:xfrm>
          <a:custGeom>
            <a:avLst/>
            <a:gdLst/>
            <a:ahLst/>
            <a:cxnLst/>
            <a:rect l="l" t="t" r="r" b="b"/>
            <a:pathLst>
              <a:path w="10287000" h="5336381">
                <a:moveTo>
                  <a:pt x="0" y="0"/>
                </a:moveTo>
                <a:lnTo>
                  <a:pt x="10287000" y="0"/>
                </a:lnTo>
                <a:lnTo>
                  <a:pt x="10287000" y="5336382"/>
                </a:lnTo>
                <a:lnTo>
                  <a:pt x="0" y="5336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538215" y="977531"/>
            <a:ext cx="5180218" cy="5180218"/>
          </a:xfrm>
          <a:custGeom>
            <a:avLst/>
            <a:gdLst/>
            <a:ahLst/>
            <a:cxnLst/>
            <a:rect l="l" t="t" r="r" b="b"/>
            <a:pathLst>
              <a:path w="7770327" h="7770327">
                <a:moveTo>
                  <a:pt x="0" y="0"/>
                </a:moveTo>
                <a:lnTo>
                  <a:pt x="7770327" y="0"/>
                </a:lnTo>
                <a:lnTo>
                  <a:pt x="7770327" y="7770327"/>
                </a:lnTo>
                <a:lnTo>
                  <a:pt x="0" y="77703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8543615">
            <a:off x="-1144126" y="2545482"/>
            <a:ext cx="2745670" cy="2745670"/>
          </a:xfrm>
          <a:custGeom>
            <a:avLst/>
            <a:gdLst/>
            <a:ahLst/>
            <a:cxnLst/>
            <a:rect l="l" t="t" r="r" b="b"/>
            <a:pathLst>
              <a:path w="4118505" h="4118505">
                <a:moveTo>
                  <a:pt x="0" y="0"/>
                </a:moveTo>
                <a:lnTo>
                  <a:pt x="4118506" y="0"/>
                </a:lnTo>
                <a:lnTo>
                  <a:pt x="4118506" y="4118506"/>
                </a:lnTo>
                <a:lnTo>
                  <a:pt x="0" y="41185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9033903" y="2777614"/>
            <a:ext cx="2689132" cy="1248953"/>
            <a:chOff x="0" y="0"/>
            <a:chExt cx="1062373" cy="493414"/>
          </a:xfrm>
        </p:grpSpPr>
        <p:sp>
          <p:nvSpPr>
            <p:cNvPr id="10" name="Freeform 10"/>
            <p:cNvSpPr/>
            <p:nvPr/>
          </p:nvSpPr>
          <p:spPr>
            <a:xfrm>
              <a:off x="0" y="0"/>
              <a:ext cx="1062373" cy="493414"/>
            </a:xfrm>
            <a:custGeom>
              <a:avLst/>
              <a:gdLst/>
              <a:ahLst/>
              <a:cxnLst/>
              <a:rect l="l" t="t" r="r" b="b"/>
              <a:pathLst>
                <a:path w="1062373" h="493414">
                  <a:moveTo>
                    <a:pt x="95966" y="0"/>
                  </a:moveTo>
                  <a:lnTo>
                    <a:pt x="966408" y="0"/>
                  </a:lnTo>
                  <a:cubicBezTo>
                    <a:pt x="1019408" y="0"/>
                    <a:pt x="1062373" y="42965"/>
                    <a:pt x="1062373" y="95966"/>
                  </a:cubicBezTo>
                  <a:lnTo>
                    <a:pt x="1062373" y="397448"/>
                  </a:lnTo>
                  <a:cubicBezTo>
                    <a:pt x="1062373" y="450448"/>
                    <a:pt x="1019408" y="493414"/>
                    <a:pt x="966408" y="493414"/>
                  </a:cubicBezTo>
                  <a:lnTo>
                    <a:pt x="95966" y="493414"/>
                  </a:lnTo>
                  <a:cubicBezTo>
                    <a:pt x="42965" y="493414"/>
                    <a:pt x="0" y="450448"/>
                    <a:pt x="0" y="397448"/>
                  </a:cubicBezTo>
                  <a:lnTo>
                    <a:pt x="0" y="95966"/>
                  </a:lnTo>
                  <a:cubicBezTo>
                    <a:pt x="0" y="42965"/>
                    <a:pt x="42965" y="0"/>
                    <a:pt x="95966" y="0"/>
                  </a:cubicBezTo>
                  <a:close/>
                </a:path>
              </a:pathLst>
            </a:custGeom>
            <a:solidFill>
              <a:srgbClr val="135CAC"/>
            </a:solidFill>
          </p:spPr>
          <p:txBody>
            <a:bodyPr/>
            <a:lstStyle/>
            <a:p>
              <a:endParaRPr lang="en-US" dirty="0"/>
            </a:p>
          </p:txBody>
        </p:sp>
        <p:sp>
          <p:nvSpPr>
            <p:cNvPr id="11" name="TextBox 11"/>
            <p:cNvSpPr txBox="1"/>
            <p:nvPr/>
          </p:nvSpPr>
          <p:spPr>
            <a:xfrm>
              <a:off x="0" y="-38100"/>
              <a:ext cx="1062373" cy="531514"/>
            </a:xfrm>
            <a:prstGeom prst="rect">
              <a:avLst/>
            </a:prstGeom>
          </p:spPr>
          <p:txBody>
            <a:bodyPr lIns="33867" tIns="33867" rIns="33867" bIns="33867" rtlCol="0" anchor="ctr"/>
            <a:lstStyle/>
            <a:p>
              <a:pPr algn="ctr">
                <a:lnSpc>
                  <a:spcPts val="1773"/>
                </a:lnSpc>
                <a:spcBef>
                  <a:spcPct val="0"/>
                </a:spcBef>
              </a:pPr>
              <a:endParaRPr sz="1200"/>
            </a:p>
          </p:txBody>
        </p:sp>
      </p:grpSp>
      <p:sp>
        <p:nvSpPr>
          <p:cNvPr id="12" name="Freeform 12"/>
          <p:cNvSpPr/>
          <p:nvPr/>
        </p:nvSpPr>
        <p:spPr>
          <a:xfrm>
            <a:off x="9129106" y="5751128"/>
            <a:ext cx="2065057" cy="813242"/>
          </a:xfrm>
          <a:custGeom>
            <a:avLst/>
            <a:gdLst/>
            <a:ahLst/>
            <a:cxnLst/>
            <a:rect l="l" t="t" r="r" b="b"/>
            <a:pathLst>
              <a:path w="3097585" h="1219863">
                <a:moveTo>
                  <a:pt x="0" y="0"/>
                </a:moveTo>
                <a:lnTo>
                  <a:pt x="3097585" y="0"/>
                </a:lnTo>
                <a:lnTo>
                  <a:pt x="3097585" y="1219863"/>
                </a:lnTo>
                <a:lnTo>
                  <a:pt x="0" y="1219863"/>
                </a:lnTo>
                <a:lnTo>
                  <a:pt x="0" y="0"/>
                </a:lnTo>
                <a:close/>
              </a:path>
            </a:pathLst>
          </a:custGeom>
          <a:blipFill>
            <a:blip r:embed="rId8"/>
            <a:stretch>
              <a:fillRect/>
            </a:stretch>
          </a:blipFill>
        </p:spPr>
      </p:sp>
      <p:sp>
        <p:nvSpPr>
          <p:cNvPr id="16" name="TextBox 16"/>
          <p:cNvSpPr txBox="1"/>
          <p:nvPr/>
        </p:nvSpPr>
        <p:spPr>
          <a:xfrm>
            <a:off x="9129106" y="2897901"/>
            <a:ext cx="2498725" cy="924740"/>
          </a:xfrm>
          <a:prstGeom prst="rect">
            <a:avLst/>
          </a:prstGeom>
        </p:spPr>
        <p:txBody>
          <a:bodyPr lIns="0" tIns="0" rIns="0" bIns="0" rtlCol="0" anchor="t">
            <a:spAutoFit/>
          </a:bodyPr>
          <a:lstStyle/>
          <a:p>
            <a:pPr algn="ctr">
              <a:lnSpc>
                <a:spcPts val="2520"/>
              </a:lnSpc>
            </a:pPr>
            <a:r>
              <a:rPr lang="en-US" sz="1200" spc="270" dirty="0">
                <a:solidFill>
                  <a:srgbClr val="FFFFFF"/>
                </a:solidFill>
                <a:latin typeface="Poppins"/>
                <a:ea typeface="Poppins"/>
                <a:cs typeface="Poppins"/>
                <a:sym typeface="Poppins"/>
              </a:rPr>
              <a:t>Presenters:</a:t>
            </a:r>
          </a:p>
          <a:p>
            <a:pPr algn="ctr">
              <a:lnSpc>
                <a:spcPts val="2520"/>
              </a:lnSpc>
            </a:pPr>
            <a:r>
              <a:rPr lang="en-US" sz="1200" spc="270" dirty="0">
                <a:solidFill>
                  <a:srgbClr val="FFFFFF"/>
                </a:solidFill>
                <a:latin typeface="Poppins"/>
                <a:ea typeface="Poppins"/>
                <a:cs typeface="Poppins"/>
                <a:sym typeface="Poppins"/>
              </a:rPr>
              <a:t>Brett Gorman</a:t>
            </a:r>
            <a:br>
              <a:rPr lang="en-US" sz="1200" spc="270" dirty="0">
                <a:solidFill>
                  <a:srgbClr val="FFFFFF"/>
                </a:solidFill>
                <a:latin typeface="Poppins"/>
                <a:ea typeface="Poppins"/>
                <a:cs typeface="Poppins"/>
                <a:sym typeface="Poppins"/>
              </a:rPr>
            </a:br>
            <a:r>
              <a:rPr lang="en-US" sz="1200" spc="270" dirty="0">
                <a:solidFill>
                  <a:srgbClr val="FFFFFF"/>
                </a:solidFill>
                <a:latin typeface="Poppins"/>
                <a:ea typeface="Poppins"/>
                <a:cs typeface="Poppins"/>
                <a:sym typeface="Poppins"/>
              </a:rPr>
              <a:t>Teddy C. Strickland, Jr</a:t>
            </a:r>
          </a:p>
        </p:txBody>
      </p:sp>
      <p:sp>
        <p:nvSpPr>
          <p:cNvPr id="17" name="TextBox 17"/>
          <p:cNvSpPr txBox="1"/>
          <p:nvPr/>
        </p:nvSpPr>
        <p:spPr>
          <a:xfrm>
            <a:off x="5873960" y="1388218"/>
            <a:ext cx="5658668" cy="1119665"/>
          </a:xfrm>
          <a:prstGeom prst="rect">
            <a:avLst/>
          </a:prstGeom>
        </p:spPr>
        <p:txBody>
          <a:bodyPr lIns="0" tIns="0" rIns="0" bIns="0" rtlCol="0" anchor="t">
            <a:spAutoFit/>
          </a:bodyPr>
          <a:lstStyle/>
          <a:p>
            <a:pPr algn="r">
              <a:lnSpc>
                <a:spcPts val="4306"/>
              </a:lnSpc>
            </a:pPr>
            <a:r>
              <a:rPr lang="en-US" sz="4306" b="1" dirty="0">
                <a:solidFill>
                  <a:srgbClr val="135CAC"/>
                </a:solidFill>
                <a:latin typeface="Poppins Bold"/>
                <a:ea typeface="Poppins Bold"/>
                <a:cs typeface="Poppins Bold"/>
                <a:sym typeface="Poppins Bold"/>
              </a:rPr>
              <a:t>CAIP WINTER MEETING</a:t>
            </a:r>
          </a:p>
        </p:txBody>
      </p:sp>
      <p:sp>
        <p:nvSpPr>
          <p:cNvPr id="18" name="TextBox 18"/>
          <p:cNvSpPr txBox="1"/>
          <p:nvPr/>
        </p:nvSpPr>
        <p:spPr>
          <a:xfrm>
            <a:off x="7342916" y="4263083"/>
            <a:ext cx="4189712" cy="523926"/>
          </a:xfrm>
          <a:prstGeom prst="rect">
            <a:avLst/>
          </a:prstGeom>
        </p:spPr>
        <p:txBody>
          <a:bodyPr lIns="0" tIns="0" rIns="0" bIns="0" rtlCol="0" anchor="t">
            <a:spAutoFit/>
          </a:bodyPr>
          <a:lstStyle/>
          <a:p>
            <a:pPr algn="r">
              <a:lnSpc>
                <a:spcPts val="2053"/>
              </a:lnSpc>
            </a:pPr>
            <a:r>
              <a:rPr lang="en-US" sz="1466" dirty="0">
                <a:solidFill>
                  <a:srgbClr val="000000"/>
                </a:solidFill>
                <a:latin typeface="Poppins"/>
                <a:ea typeface="Poppins"/>
                <a:cs typeface="Poppins"/>
                <a:sym typeface="Poppins"/>
              </a:rPr>
              <a:t>Tuesday, January 27, 2026</a:t>
            </a:r>
          </a:p>
          <a:p>
            <a:pPr algn="r">
              <a:lnSpc>
                <a:spcPts val="2053"/>
              </a:lnSpc>
              <a:spcBef>
                <a:spcPct val="0"/>
              </a:spcBef>
            </a:pPr>
            <a:r>
              <a:rPr lang="en-US" sz="1466" dirty="0">
                <a:solidFill>
                  <a:srgbClr val="000000"/>
                </a:solidFill>
                <a:latin typeface="Poppins"/>
                <a:ea typeface="Poppins"/>
                <a:cs typeface="Poppins"/>
                <a:sym typeface="Poppins"/>
              </a:rPr>
              <a:t>10:00 a.m. – 11:30 a.m.</a:t>
            </a:r>
          </a:p>
        </p:txBody>
      </p:sp>
      <p:grpSp>
        <p:nvGrpSpPr>
          <p:cNvPr id="19" name="Group 19"/>
          <p:cNvGrpSpPr/>
          <p:nvPr/>
        </p:nvGrpSpPr>
        <p:grpSpPr>
          <a:xfrm>
            <a:off x="6099015" y="2777614"/>
            <a:ext cx="2744711" cy="1248953"/>
            <a:chOff x="0" y="0"/>
            <a:chExt cx="1084330" cy="493414"/>
          </a:xfrm>
        </p:grpSpPr>
        <p:sp>
          <p:nvSpPr>
            <p:cNvPr id="20" name="Freeform 20"/>
            <p:cNvSpPr/>
            <p:nvPr/>
          </p:nvSpPr>
          <p:spPr>
            <a:xfrm>
              <a:off x="0" y="0"/>
              <a:ext cx="1084330" cy="493414"/>
            </a:xfrm>
            <a:custGeom>
              <a:avLst/>
              <a:gdLst/>
              <a:ahLst/>
              <a:cxnLst/>
              <a:rect l="l" t="t" r="r" b="b"/>
              <a:pathLst>
                <a:path w="1084330" h="493414">
                  <a:moveTo>
                    <a:pt x="94022" y="0"/>
                  </a:moveTo>
                  <a:lnTo>
                    <a:pt x="990308" y="0"/>
                  </a:lnTo>
                  <a:cubicBezTo>
                    <a:pt x="1042235" y="0"/>
                    <a:pt x="1084330" y="42095"/>
                    <a:pt x="1084330" y="94022"/>
                  </a:cubicBezTo>
                  <a:lnTo>
                    <a:pt x="1084330" y="399391"/>
                  </a:lnTo>
                  <a:cubicBezTo>
                    <a:pt x="1084330" y="451318"/>
                    <a:pt x="1042235" y="493414"/>
                    <a:pt x="990308" y="493414"/>
                  </a:cubicBezTo>
                  <a:lnTo>
                    <a:pt x="94022" y="493414"/>
                  </a:lnTo>
                  <a:cubicBezTo>
                    <a:pt x="42095" y="493414"/>
                    <a:pt x="0" y="451318"/>
                    <a:pt x="0" y="399391"/>
                  </a:cubicBezTo>
                  <a:lnTo>
                    <a:pt x="0" y="94022"/>
                  </a:lnTo>
                  <a:cubicBezTo>
                    <a:pt x="0" y="42095"/>
                    <a:pt x="42095" y="0"/>
                    <a:pt x="94022" y="0"/>
                  </a:cubicBezTo>
                  <a:close/>
                </a:path>
              </a:pathLst>
            </a:custGeom>
            <a:solidFill>
              <a:srgbClr val="135CAC"/>
            </a:solidFill>
          </p:spPr>
        </p:sp>
        <p:sp>
          <p:nvSpPr>
            <p:cNvPr id="21" name="TextBox 21"/>
            <p:cNvSpPr txBox="1"/>
            <p:nvPr/>
          </p:nvSpPr>
          <p:spPr>
            <a:xfrm>
              <a:off x="0" y="-38100"/>
              <a:ext cx="1084330" cy="531514"/>
            </a:xfrm>
            <a:prstGeom prst="rect">
              <a:avLst/>
            </a:prstGeom>
          </p:spPr>
          <p:txBody>
            <a:bodyPr lIns="33867" tIns="33867" rIns="33867" bIns="33867" rtlCol="0" anchor="ctr"/>
            <a:lstStyle/>
            <a:p>
              <a:pPr algn="just">
                <a:lnSpc>
                  <a:spcPts val="1773"/>
                </a:lnSpc>
                <a:spcBef>
                  <a:spcPct val="0"/>
                </a:spcBef>
              </a:pPr>
              <a:endParaRPr sz="1200"/>
            </a:p>
          </p:txBody>
        </p:sp>
      </p:grpSp>
      <p:sp>
        <p:nvSpPr>
          <p:cNvPr id="22" name="TextBox 22"/>
          <p:cNvSpPr txBox="1"/>
          <p:nvPr/>
        </p:nvSpPr>
        <p:spPr>
          <a:xfrm>
            <a:off x="6107083" y="2928947"/>
            <a:ext cx="2744711" cy="946285"/>
          </a:xfrm>
          <a:prstGeom prst="rect">
            <a:avLst/>
          </a:prstGeom>
        </p:spPr>
        <p:txBody>
          <a:bodyPr wrap="square" lIns="0" tIns="0" rIns="0" bIns="0" rtlCol="0" anchor="t">
            <a:spAutoFit/>
          </a:bodyPr>
          <a:lstStyle/>
          <a:p>
            <a:pPr algn="ctr">
              <a:lnSpc>
                <a:spcPts val="2520"/>
              </a:lnSpc>
            </a:pPr>
            <a:r>
              <a:rPr lang="en-US" sz="1600" spc="270" dirty="0">
                <a:solidFill>
                  <a:srgbClr val="FFFFFF"/>
                </a:solidFill>
                <a:latin typeface="Poppins"/>
                <a:cs typeface="Poppins"/>
              </a:rPr>
              <a:t>Tort Claims Notice and Reacting to Injury Claims </a:t>
            </a:r>
            <a:endParaRPr lang="en-US" sz="1600" spc="270" dirty="0">
              <a:solidFill>
                <a:srgbClr val="FFFFFF"/>
              </a:solidFill>
              <a:latin typeface="Poppins"/>
              <a:cs typeface="Poppins"/>
              <a:sym typeface="Poppins"/>
            </a:endParaRPr>
          </a:p>
        </p:txBody>
      </p:sp>
      <p:pic>
        <p:nvPicPr>
          <p:cNvPr id="23" name="Picture 22">
            <a:extLst>
              <a:ext uri="{FF2B5EF4-FFF2-40B4-BE49-F238E27FC236}">
                <a16:creationId xmlns:a16="http://schemas.microsoft.com/office/drawing/2014/main" id="{C87427BC-4526-4F5B-9047-15E77060C5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2562" y="1355471"/>
            <a:ext cx="2927547" cy="43913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Sovereign Immunity</a:t>
            </a:r>
            <a:endParaRPr lang="en-US" dirty="0">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ctr">
            <a:normAutofit/>
          </a:bodyPr>
          <a:lstStyle/>
          <a:p>
            <a:pPr>
              <a:buClr>
                <a:srgbClr val="1D5103"/>
              </a:buClr>
            </a:pPr>
            <a:r>
              <a:rPr lang="en-US" dirty="0">
                <a:latin typeface="Calibri Light"/>
                <a:ea typeface="Calibri Light"/>
                <a:cs typeface="Calibri Light"/>
              </a:rPr>
              <a:t>Public entities can be sued in tort, but only as the Tort Claims Act permits, and subject to specific statutory immunities and heightened standards.</a:t>
            </a:r>
          </a:p>
          <a:p>
            <a:pPr>
              <a:buClr>
                <a:srgbClr val="1D5103"/>
              </a:buClr>
            </a:pPr>
            <a:r>
              <a:rPr lang="en-US" dirty="0">
                <a:latin typeface="Calibri Light"/>
                <a:ea typeface="Calibri Light"/>
                <a:cs typeface="Calibri Light"/>
              </a:rPr>
              <a:t> The standard for liability under the TCA depends on whether the conduct of individuals acting on behalf of the public entity was ministerial or discretionary. </a:t>
            </a:r>
            <a:r>
              <a:rPr lang="en-US" u="sng" dirty="0">
                <a:latin typeface="Calibri Light"/>
                <a:ea typeface="Calibri Light"/>
                <a:cs typeface="Calibri Light"/>
              </a:rPr>
              <a:t>See</a:t>
            </a:r>
            <a:r>
              <a:rPr lang="en-US" dirty="0">
                <a:latin typeface="Calibri Light"/>
                <a:ea typeface="Calibri Light"/>
                <a:cs typeface="Calibri Light"/>
              </a:rPr>
              <a:t> N.J.S.A. 59:2–3(d).</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10</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289686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br>
              <a:rPr lang="en-US" sz="2600" b="1" kern="1200" dirty="0">
                <a:solidFill>
                  <a:schemeClr val="tx1"/>
                </a:solidFill>
                <a:latin typeface="+mj-lt"/>
                <a:ea typeface="+mj-ea"/>
                <a:cs typeface="+mj-cs"/>
              </a:rPr>
            </a:br>
            <a:r>
              <a:rPr lang="en-US" sz="4000" dirty="0">
                <a:solidFill>
                  <a:srgbClr val="1D5103"/>
                </a:solidFill>
                <a:latin typeface="Calibri"/>
                <a:ea typeface="Calibri"/>
                <a:cs typeface="Calibri"/>
                <a:sym typeface="Calibri"/>
              </a:rPr>
              <a:t>Ministerial v Discretionary</a:t>
            </a:r>
            <a:endParaRPr lang="en-US" sz="26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t">
            <a:normAutofit/>
          </a:bodyPr>
          <a:lstStyle/>
          <a:p>
            <a:pPr algn="just">
              <a:lnSpc>
                <a:spcPct val="120000"/>
              </a:lnSpc>
              <a:buClr>
                <a:srgbClr val="385723"/>
              </a:buClr>
            </a:pPr>
            <a:endParaRPr lang="en-US" sz="2400" dirty="0">
              <a:latin typeface="Calibri Light"/>
              <a:ea typeface="Calibri Light"/>
              <a:cs typeface="Calibri Light"/>
            </a:endParaRPr>
          </a:p>
          <a:p>
            <a:pPr marL="228600" lvl="1" indent="0">
              <a:buNone/>
            </a:pPr>
            <a:endParaRPr lang="en-US" sz="2000" dirty="0">
              <a:ea typeface="Calibri" panose="020F0502020204030204"/>
              <a:cs typeface="Calibri" panose="020F0502020204030204"/>
            </a:endParaRP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11</a:t>
            </a:fld>
            <a:endParaRPr lang="en-US"/>
          </a:p>
        </p:txBody>
      </p:sp>
      <p:pic>
        <p:nvPicPr>
          <p:cNvPr id="6" name="Picture 5">
            <a:extLst>
              <a:ext uri="{FF2B5EF4-FFF2-40B4-BE49-F238E27FC236}">
                <a16:creationId xmlns:a16="http://schemas.microsoft.com/office/drawing/2014/main" id="{96BB1CA4-241B-85B8-EB1A-A092BC753CDF}"/>
              </a:ext>
            </a:extLst>
          </p:cNvPr>
          <p:cNvPicPr>
            <a:picLocks noChangeAspect="1"/>
          </p:cNvPicPr>
          <p:nvPr/>
        </p:nvPicPr>
        <p:blipFill>
          <a:blip r:embed="rId3"/>
          <a:stretch>
            <a:fillRect/>
          </a:stretch>
        </p:blipFill>
        <p:spPr>
          <a:xfrm>
            <a:off x="295622" y="5758556"/>
            <a:ext cx="780356" cy="780356"/>
          </a:xfrm>
          <a:prstGeom prst="rect">
            <a:avLst/>
          </a:prstGeom>
        </p:spPr>
      </p:pic>
      <p:graphicFrame>
        <p:nvGraphicFramePr>
          <p:cNvPr id="5" name="Table 4">
            <a:extLst>
              <a:ext uri="{FF2B5EF4-FFF2-40B4-BE49-F238E27FC236}">
                <a16:creationId xmlns:a16="http://schemas.microsoft.com/office/drawing/2014/main" id="{84727D15-9D84-52E5-2E98-AB97828DA43D}"/>
              </a:ext>
            </a:extLst>
          </p:cNvPr>
          <p:cNvGraphicFramePr>
            <a:graphicFrameLocks noGrp="1"/>
          </p:cNvGraphicFramePr>
          <p:nvPr>
            <p:extLst>
              <p:ext uri="{D42A27DB-BD31-4B8C-83A1-F6EECF244321}">
                <p14:modId xmlns:p14="http://schemas.microsoft.com/office/powerpoint/2010/main" val="157618223"/>
              </p:ext>
            </p:extLst>
          </p:nvPr>
        </p:nvGraphicFramePr>
        <p:xfrm>
          <a:off x="1888177" y="1902269"/>
          <a:ext cx="8271822" cy="3740697"/>
        </p:xfrm>
        <a:graphic>
          <a:graphicData uri="http://schemas.openxmlformats.org/drawingml/2006/table">
            <a:tbl>
              <a:tblPr firstRow="1" bandRow="1">
                <a:tableStyleId>{21E4AEA4-8DFA-4A89-87EB-49C32662AFE0}</a:tableStyleId>
              </a:tblPr>
              <a:tblGrid>
                <a:gridCol w="4135911">
                  <a:extLst>
                    <a:ext uri="{9D8B030D-6E8A-4147-A177-3AD203B41FA5}">
                      <a16:colId xmlns:a16="http://schemas.microsoft.com/office/drawing/2014/main" val="46589564"/>
                    </a:ext>
                  </a:extLst>
                </a:gridCol>
                <a:gridCol w="4135911">
                  <a:extLst>
                    <a:ext uri="{9D8B030D-6E8A-4147-A177-3AD203B41FA5}">
                      <a16:colId xmlns:a16="http://schemas.microsoft.com/office/drawing/2014/main" val="3333240391"/>
                    </a:ext>
                  </a:extLst>
                </a:gridCol>
              </a:tblGrid>
              <a:tr h="540297">
                <a:tc>
                  <a:txBody>
                    <a:bodyPr/>
                    <a:lstStyle/>
                    <a:p>
                      <a:r>
                        <a:rPr lang="en-US" dirty="0"/>
                        <a:t>Ministerial: mandated by law or practice</a:t>
                      </a:r>
                    </a:p>
                  </a:txBody>
                  <a:tcPr/>
                </a:tc>
                <a:tc>
                  <a:txBody>
                    <a:bodyPr/>
                    <a:lstStyle/>
                    <a:p>
                      <a:r>
                        <a:rPr lang="en-US" dirty="0"/>
                        <a:t>Discretionary: decision making</a:t>
                      </a:r>
                    </a:p>
                  </a:txBody>
                  <a:tcPr/>
                </a:tc>
                <a:extLst>
                  <a:ext uri="{0D108BD9-81ED-4DB2-BD59-A6C34878D82A}">
                    <a16:rowId xmlns:a16="http://schemas.microsoft.com/office/drawing/2014/main" val="358948945"/>
                  </a:ext>
                </a:extLst>
              </a:tr>
              <a:tr h="540297">
                <a:tc>
                  <a:txBody>
                    <a:bodyPr/>
                    <a:lstStyle/>
                    <a:p>
                      <a:r>
                        <a:rPr lang="en-US" dirty="0"/>
                        <a:t>Transportation staff securing wheelchair</a:t>
                      </a:r>
                    </a:p>
                  </a:txBody>
                  <a:tcPr/>
                </a:tc>
                <a:tc>
                  <a:txBody>
                    <a:bodyPr/>
                    <a:lstStyle/>
                    <a:p>
                      <a:r>
                        <a:rPr lang="en-US" dirty="0"/>
                        <a:t>Deciding whether to use one of two cafeteria aides for hallway coverage</a:t>
                      </a:r>
                    </a:p>
                  </a:txBody>
                  <a:tcPr/>
                </a:tc>
                <a:extLst>
                  <a:ext uri="{0D108BD9-81ED-4DB2-BD59-A6C34878D82A}">
                    <a16:rowId xmlns:a16="http://schemas.microsoft.com/office/drawing/2014/main" val="1535287921"/>
                  </a:ext>
                </a:extLst>
              </a:tr>
              <a:tr h="540297">
                <a:tc>
                  <a:txBody>
                    <a:bodyPr/>
                    <a:lstStyle/>
                    <a:p>
                      <a:r>
                        <a:rPr lang="en-US" dirty="0"/>
                        <a:t>Staff following anaphylaxis emergency plan</a:t>
                      </a:r>
                    </a:p>
                  </a:txBody>
                  <a:tcPr/>
                </a:tc>
                <a:tc>
                  <a:txBody>
                    <a:bodyPr/>
                    <a:lstStyle/>
                    <a:p>
                      <a:r>
                        <a:rPr lang="en-US" dirty="0"/>
                        <a:t>Deciding whether to consolidate bussing routes</a:t>
                      </a:r>
                    </a:p>
                  </a:txBody>
                  <a:tcPr/>
                </a:tc>
                <a:extLst>
                  <a:ext uri="{0D108BD9-81ED-4DB2-BD59-A6C34878D82A}">
                    <a16:rowId xmlns:a16="http://schemas.microsoft.com/office/drawing/2014/main" val="2859726609"/>
                  </a:ext>
                </a:extLst>
              </a:tr>
              <a:tr h="540297">
                <a:tc>
                  <a:txBody>
                    <a:bodyPr/>
                    <a:lstStyle/>
                    <a:p>
                      <a:r>
                        <a:rPr lang="en-US" dirty="0"/>
                        <a:t>Timely following through on work order marked “urgent”</a:t>
                      </a:r>
                    </a:p>
                  </a:txBody>
                  <a:tcPr/>
                </a:tc>
                <a:tc>
                  <a:txBody>
                    <a:bodyPr/>
                    <a:lstStyle/>
                    <a:p>
                      <a:r>
                        <a:rPr lang="en-US" dirty="0"/>
                        <a:t>Deciding which repairs to address first</a:t>
                      </a:r>
                    </a:p>
                  </a:txBody>
                  <a:tcPr/>
                </a:tc>
                <a:extLst>
                  <a:ext uri="{0D108BD9-81ED-4DB2-BD59-A6C34878D82A}">
                    <a16:rowId xmlns:a16="http://schemas.microsoft.com/office/drawing/2014/main" val="1369162104"/>
                  </a:ext>
                </a:extLst>
              </a:tr>
              <a:tr h="540297">
                <a:tc>
                  <a:txBody>
                    <a:bodyPr/>
                    <a:lstStyle/>
                    <a:p>
                      <a:r>
                        <a:rPr lang="en-US" dirty="0"/>
                        <a:t>Following procedure to check for and address icy conditions</a:t>
                      </a:r>
                    </a:p>
                  </a:txBody>
                  <a:tcPr/>
                </a:tc>
                <a:tc>
                  <a:txBody>
                    <a:bodyPr/>
                    <a:lstStyle/>
                    <a:p>
                      <a:r>
                        <a:rPr lang="en-US" dirty="0"/>
                        <a:t>Deciding whether to fund extra security</a:t>
                      </a:r>
                    </a:p>
                  </a:txBody>
                  <a:tcPr/>
                </a:tc>
                <a:extLst>
                  <a:ext uri="{0D108BD9-81ED-4DB2-BD59-A6C34878D82A}">
                    <a16:rowId xmlns:a16="http://schemas.microsoft.com/office/drawing/2014/main" val="815448597"/>
                  </a:ext>
                </a:extLst>
              </a:tr>
              <a:tr h="540297">
                <a:tc>
                  <a:txBody>
                    <a:bodyPr/>
                    <a:lstStyle/>
                    <a:p>
                      <a:r>
                        <a:rPr lang="en-US" dirty="0"/>
                        <a:t>Doing “hall sweep” established by practice</a:t>
                      </a:r>
                    </a:p>
                  </a:txBody>
                  <a:tcPr/>
                </a:tc>
                <a:tc>
                  <a:txBody>
                    <a:bodyPr/>
                    <a:lstStyle/>
                    <a:p>
                      <a:r>
                        <a:rPr lang="en-US" dirty="0"/>
                        <a:t>Choosing temporary mitigation v immediate repair</a:t>
                      </a:r>
                    </a:p>
                  </a:txBody>
                  <a:tcPr/>
                </a:tc>
                <a:extLst>
                  <a:ext uri="{0D108BD9-81ED-4DB2-BD59-A6C34878D82A}">
                    <a16:rowId xmlns:a16="http://schemas.microsoft.com/office/drawing/2014/main" val="4227794802"/>
                  </a:ext>
                </a:extLst>
              </a:tr>
            </a:tbl>
          </a:graphicData>
        </a:graphic>
      </p:graphicFrame>
    </p:spTree>
    <p:extLst>
      <p:ext uri="{BB962C8B-B14F-4D97-AF65-F5344CB8AC3E}">
        <p14:creationId xmlns:p14="http://schemas.microsoft.com/office/powerpoint/2010/main" val="133604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30536"/>
          </a:xfrm>
        </p:spPr>
        <p:txBody>
          <a:bodyPr vert="horz" lIns="91440" tIns="45720" rIns="91440" bIns="45720" rtlCol="0" anchor="ctr">
            <a:normAutofit/>
          </a:bodyPr>
          <a:lstStyle/>
          <a:p>
            <a:pPr algn="ctr"/>
            <a:br>
              <a:rPr lang="en-US" sz="3600" b="1" kern="1200" dirty="0">
                <a:solidFill>
                  <a:srgbClr val="1D5103"/>
                </a:solidFill>
                <a:latin typeface="+mj-lt"/>
                <a:ea typeface="+mj-ea"/>
                <a:cs typeface="+mj-cs"/>
              </a:rPr>
            </a:br>
            <a:r>
              <a:rPr lang="en-US" sz="3600" b="1" dirty="0">
                <a:solidFill>
                  <a:srgbClr val="1D5103"/>
                </a:solidFill>
              </a:rPr>
              <a:t>Ministerial v Discretionary</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3834152"/>
          </a:xfrm>
        </p:spPr>
        <p:txBody>
          <a:bodyPr vert="horz" lIns="91440" tIns="45720" rIns="91440" bIns="45720" rtlCol="0" anchor="t">
            <a:noAutofit/>
          </a:bodyPr>
          <a:lstStyle/>
          <a:p>
            <a:pPr marL="0" indent="0">
              <a:buNone/>
            </a:pPr>
            <a:r>
              <a:rPr lang="en-US" b="1" dirty="0">
                <a:latin typeface="+mj-lt"/>
              </a:rPr>
              <a:t>Hytpothetical</a:t>
            </a:r>
            <a:r>
              <a:rPr lang="en-US" dirty="0">
                <a:latin typeface="+mj-lt"/>
              </a:rPr>
              <a:t>: In </a:t>
            </a:r>
            <a:r>
              <a:rPr lang="en-US" u="sng" dirty="0">
                <a:latin typeface="+mj-lt"/>
              </a:rPr>
              <a:t>D.L. et. al. v. H.S. and S.S. o/b/o F.S. et al.</a:t>
            </a:r>
            <a:r>
              <a:rPr lang="en-US" dirty="0">
                <a:latin typeface="+mj-lt"/>
              </a:rPr>
              <a:t>, a parent sued on behalf of his eighth grader who was struck in the face by a rock thrown by another student at recess claiming that there was insufficient supervision. The high school had 1,300 students and an open lunch policy in which students may leave campus. The supervision plan includes 3 teachers inside the cafeteria and 2 staff members outside. On Tuesdays, one of the outside staff is unavailable. No staff member is present in the area of the rock throwing. Staff are instructed to move outside as more students go outside after finishing lunch.</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12</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166362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ea typeface="Calibri Light"/>
                <a:cs typeface="Calibri Light"/>
              </a:rPr>
              <a:t>Ministerial v Discretionary</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13</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
        <p:nvSpPr>
          <p:cNvPr id="6" name="Content Placeholder 5">
            <a:extLst>
              <a:ext uri="{FF2B5EF4-FFF2-40B4-BE49-F238E27FC236}">
                <a16:creationId xmlns:a16="http://schemas.microsoft.com/office/drawing/2014/main" id="{D224E10D-1551-6435-1FBB-1F6FC1CC2901}"/>
              </a:ext>
            </a:extLst>
          </p:cNvPr>
          <p:cNvSpPr>
            <a:spLocks noGrp="1"/>
          </p:cNvSpPr>
          <p:nvPr>
            <p:ph idx="1"/>
          </p:nvPr>
        </p:nvSpPr>
        <p:spPr/>
        <p:txBody>
          <a:bodyPr/>
          <a:lstStyle/>
          <a:p>
            <a:pPr marL="0" indent="0">
              <a:buNone/>
              <a:defRPr/>
            </a:pPr>
            <a:r>
              <a:rPr lang="en-US"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Court held that the principal’s supervision decisions were discretionary decisions because:</a:t>
            </a:r>
          </a:p>
          <a:p>
            <a:pPr marL="0" indent="0">
              <a:buNone/>
            </a:pPr>
            <a:r>
              <a:rPr lang="en-US" dirty="0">
                <a:solidFill>
                  <a:srgbClr val="000000"/>
                </a:solidFill>
                <a:latin typeface="+mj-lt"/>
                <a:ea typeface="Calibri Light" panose="020F0302020204030204" pitchFamily="34" charset="0"/>
                <a:cs typeface="Calibri Light" panose="020F0302020204030204" pitchFamily="34" charset="0"/>
              </a:rPr>
              <a:t>“</a:t>
            </a:r>
            <a:r>
              <a:rPr lang="en-US" dirty="0">
                <a:latin typeface="+mj-lt"/>
              </a:rPr>
              <a:t>discretionary operational or less than high-level planning decisions made by a public employee charged with a duty to exercise more than a ministerial function may be granted immunity. However, it must be demonstrated that the employee's decision was </a:t>
            </a:r>
            <a:r>
              <a:rPr lang="en-US" b="1" dirty="0">
                <a:latin typeface="+mj-lt"/>
              </a:rPr>
              <a:t>made in the face of competing demands</a:t>
            </a:r>
            <a:r>
              <a:rPr lang="en-US" dirty="0">
                <a:latin typeface="+mj-lt"/>
              </a:rPr>
              <a:t>, </a:t>
            </a:r>
            <a:r>
              <a:rPr lang="en-US" b="1" dirty="0">
                <a:latin typeface="+mj-lt"/>
              </a:rPr>
              <a:t>involved whether or how to utilize or apply existing resources</a:t>
            </a:r>
            <a:r>
              <a:rPr lang="en-US" dirty="0">
                <a:latin typeface="+mj-lt"/>
              </a:rPr>
              <a:t> including those allocated to him for personnel, and his determination was not palpably unreasonable</a:t>
            </a:r>
            <a:r>
              <a:rPr lang="en-US" b="1" dirty="0">
                <a:latin typeface="+mj-lt"/>
              </a:rPr>
              <a:t>.</a:t>
            </a:r>
            <a:r>
              <a:rPr lang="en-US" dirty="0">
                <a:latin typeface="+mj-lt"/>
              </a:rPr>
              <a:t>”</a:t>
            </a:r>
          </a:p>
        </p:txBody>
      </p:sp>
    </p:spTree>
    <p:extLst>
      <p:ext uri="{BB962C8B-B14F-4D97-AF65-F5344CB8AC3E}">
        <p14:creationId xmlns:p14="http://schemas.microsoft.com/office/powerpoint/2010/main" val="121727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br>
              <a:rPr lang="en-US" sz="2600" b="1" kern="1200" dirty="0">
                <a:solidFill>
                  <a:schemeClr val="tx1"/>
                </a:solidFill>
                <a:latin typeface="+mj-lt"/>
                <a:ea typeface="+mj-ea"/>
                <a:cs typeface="+mj-cs"/>
              </a:rPr>
            </a:br>
            <a:r>
              <a:rPr lang="en-US" sz="4000" dirty="0">
                <a:solidFill>
                  <a:srgbClr val="1D5103"/>
                </a:solidFill>
                <a:latin typeface="Calibri"/>
                <a:ea typeface="Calibri"/>
                <a:cs typeface="Calibri"/>
                <a:sym typeface="Calibri"/>
              </a:rPr>
              <a:t>Palpably Unreasonable</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14</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
        <p:nvSpPr>
          <p:cNvPr id="9" name="Content Placeholder 8">
            <a:extLst>
              <a:ext uri="{FF2B5EF4-FFF2-40B4-BE49-F238E27FC236}">
                <a16:creationId xmlns:a16="http://schemas.microsoft.com/office/drawing/2014/main" id="{F7AB34F0-244F-B246-86AE-411273CDE07F}"/>
              </a:ext>
            </a:extLst>
          </p:cNvPr>
          <p:cNvSpPr>
            <a:spLocks noGrp="1"/>
          </p:cNvSpPr>
          <p:nvPr>
            <p:ph idx="1"/>
          </p:nvPr>
        </p:nvSpPr>
        <p:spPr/>
        <p:txBody>
          <a:bodyPr/>
          <a:lstStyle/>
          <a:p>
            <a:r>
              <a:rPr lang="en-US" dirty="0"/>
              <a:t>Palpably unreasonable” means behavior that is patently unacceptable under any given circumstance, and it must be manifest and obvious that no prudent person would approve of the course of action or inaction.</a:t>
            </a:r>
          </a:p>
          <a:p>
            <a:r>
              <a:rPr lang="en-US" dirty="0"/>
              <a:t>Palpably unreasonable is not simple negligence. It’s closer to so obviously wrong that no reasonable public administrator would do it.</a:t>
            </a:r>
          </a:p>
        </p:txBody>
      </p:sp>
    </p:spTree>
    <p:extLst>
      <p:ext uri="{BB962C8B-B14F-4D97-AF65-F5344CB8AC3E}">
        <p14:creationId xmlns:p14="http://schemas.microsoft.com/office/powerpoint/2010/main" val="182496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kern="1200" dirty="0">
                <a:solidFill>
                  <a:srgbClr val="1D5103"/>
                </a:solidFill>
                <a:latin typeface="+mj-lt"/>
                <a:ea typeface="+mj-ea"/>
                <a:cs typeface="+mj-cs"/>
              </a:rPr>
              <a:t>Palpably Unreasonable</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ctr">
            <a:normAutofit/>
          </a:bodyPr>
          <a:lstStyle/>
          <a:p>
            <a:pPr>
              <a:buClr>
                <a:srgbClr val="1D5103"/>
              </a:buClr>
            </a:pPr>
            <a:r>
              <a:rPr lang="en-US" sz="2400" dirty="0">
                <a:latin typeface="+mj-lt"/>
                <a:ea typeface="Calibri Light"/>
                <a:cs typeface="Calibri Light"/>
              </a:rPr>
              <a:t>In </a:t>
            </a:r>
            <a:r>
              <a:rPr lang="da-DK" sz="2400" u="sng" dirty="0">
                <a:latin typeface="+mj-lt"/>
                <a:ea typeface="Calibri Light"/>
                <a:cs typeface="Calibri Light"/>
              </a:rPr>
              <a:t>D.L. et. al. v. H.S. and S.S. o/b/o F.S. et al.</a:t>
            </a:r>
            <a:r>
              <a:rPr lang="da-DK" sz="2400" dirty="0">
                <a:latin typeface="+mj-lt"/>
                <a:ea typeface="Calibri Light"/>
                <a:cs typeface="Calibri Light"/>
              </a:rPr>
              <a:t>, the Court remanded the case because the principal’s proofs that his decision was not palpably unreasonable was limited to the assertion that he had insufficient staff on Tuesdays. The Court held that sufficient proof would include</a:t>
            </a:r>
          </a:p>
          <a:p>
            <a:pPr lvl="1">
              <a:buClr>
                <a:srgbClr val="1D5103"/>
              </a:buClr>
            </a:pPr>
            <a:r>
              <a:rPr lang="en-US" sz="2000" dirty="0">
                <a:latin typeface="+mj-lt"/>
                <a:ea typeface="Calibri Light"/>
                <a:cs typeface="Calibri Light"/>
              </a:rPr>
              <a:t>the actual number of his employees and where each was actually scheduled to be during the lunch periods</a:t>
            </a:r>
          </a:p>
          <a:p>
            <a:pPr lvl="1">
              <a:buClr>
                <a:srgbClr val="1D5103"/>
              </a:buClr>
            </a:pPr>
            <a:r>
              <a:rPr lang="en-US" sz="2000" dirty="0">
                <a:latin typeface="+mj-lt"/>
                <a:ea typeface="Calibri Light"/>
                <a:cs typeface="Calibri Light"/>
              </a:rPr>
              <a:t>why it was necessary to grant one of the supervisory staff leave to attend an outside function on Tuesdays</a:t>
            </a:r>
          </a:p>
          <a:p>
            <a:pPr lvl="1">
              <a:buClr>
                <a:srgbClr val="1D5103"/>
              </a:buClr>
            </a:pPr>
            <a:r>
              <a:rPr lang="en-US" sz="2000" dirty="0">
                <a:latin typeface="+mj-lt"/>
                <a:ea typeface="Calibri Light"/>
                <a:cs typeface="Calibri Light"/>
              </a:rPr>
              <a:t>why it was necessary for three teachers to be in the cafeteria as opposed to the use of two outside on Tuesdays </a:t>
            </a:r>
          </a:p>
          <a:p>
            <a:pPr lvl="1">
              <a:buClr>
                <a:srgbClr val="1D5103"/>
              </a:buClr>
            </a:pPr>
            <a:r>
              <a:rPr lang="en-US" sz="2000" dirty="0">
                <a:latin typeface="+mj-lt"/>
                <a:ea typeface="Calibri Light"/>
                <a:cs typeface="Calibri Light"/>
              </a:rPr>
              <a:t>whether a teacher with the duty to patrol the halls could have been assigned outside</a:t>
            </a:r>
          </a:p>
          <a:p>
            <a:pPr lvl="1">
              <a:buClr>
                <a:srgbClr val="1D5103"/>
              </a:buClr>
            </a:pPr>
            <a:r>
              <a:rPr lang="en-US" sz="2000" dirty="0">
                <a:latin typeface="+mj-lt"/>
                <a:ea typeface="Calibri Light"/>
                <a:cs typeface="Calibri Light"/>
              </a:rPr>
              <a:t>and whether it was reasonably possible to restrict some of the outside school areas to student use.</a:t>
            </a:r>
            <a:endParaRPr lang="en-US" sz="2000" u="sng" dirty="0">
              <a:latin typeface="+mj-lt"/>
              <a:ea typeface="Calibri Light"/>
              <a:cs typeface="Calibri Light"/>
            </a:endParaRP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15</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360501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br>
              <a:rPr lang="en-US" sz="3600" b="1" kern="1200" dirty="0">
                <a:solidFill>
                  <a:srgbClr val="1D5103"/>
                </a:solidFill>
                <a:latin typeface="+mj-lt"/>
                <a:ea typeface="+mj-ea"/>
                <a:cs typeface="+mj-cs"/>
              </a:rPr>
            </a:br>
            <a:r>
              <a:rPr lang="en-US" sz="3600" b="1" kern="1200" dirty="0">
                <a:solidFill>
                  <a:srgbClr val="1D5103"/>
                </a:solidFill>
                <a:latin typeface="+mj-lt"/>
                <a:ea typeface="+mj-ea"/>
                <a:cs typeface="+mj-cs"/>
              </a:rPr>
              <a:t>Notice of Tort Claims </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3510084"/>
          </a:xfrm>
        </p:spPr>
        <p:txBody>
          <a:bodyPr vert="horz" lIns="91440" tIns="45720" rIns="91440" bIns="45720" rtlCol="0" anchor="t">
            <a:normAutofit/>
          </a:bodyPr>
          <a:lstStyle/>
          <a:p>
            <a:pPr marL="0" indent="0">
              <a:buNone/>
            </a:pPr>
            <a:endParaRPr lang="en-US" sz="1600" dirty="0">
              <a:latin typeface="Adobe Caslon Pro" panose="0205050205050A020403" pitchFamily="18" charset="0"/>
            </a:endParaRPr>
          </a:p>
          <a:p>
            <a:pPr>
              <a:buClr>
                <a:schemeClr val="accent6">
                  <a:lumMod val="50000"/>
                </a:schemeClr>
              </a:buClr>
            </a:pPr>
            <a:endParaRPr lang="en-US" sz="3200" dirty="0">
              <a:latin typeface="+mj-lt"/>
            </a:endParaRP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16</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
        <p:nvSpPr>
          <p:cNvPr id="6" name="TextBox 5">
            <a:extLst>
              <a:ext uri="{FF2B5EF4-FFF2-40B4-BE49-F238E27FC236}">
                <a16:creationId xmlns:a16="http://schemas.microsoft.com/office/drawing/2014/main" id="{B4DF82C5-B0FE-BB09-0829-FBF914CE9B31}"/>
              </a:ext>
            </a:extLst>
          </p:cNvPr>
          <p:cNvSpPr txBox="1"/>
          <p:nvPr/>
        </p:nvSpPr>
        <p:spPr>
          <a:xfrm>
            <a:off x="735725" y="2133600"/>
            <a:ext cx="1080375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Calibri Light"/>
                <a:ea typeface="Calibri" panose="020F0502020204030204"/>
                <a:cs typeface="Calibri" panose="020F0502020204030204"/>
              </a:rPr>
              <a:t>Under N.J.S.A. 59:8–8, a claimant must file a notice of claim upon a public entity or public employee “not later than the ninetieth day after accrual of the cause of action.” N.J.S.A. 59:8–8.</a:t>
            </a:r>
          </a:p>
          <a:p>
            <a:endParaRPr lang="en-US" sz="2400" dirty="0">
              <a:latin typeface="Calibri Light"/>
              <a:ea typeface="Calibri" panose="020F0502020204030204"/>
              <a:cs typeface="Calibri" panose="020F0502020204030204"/>
            </a:endParaRPr>
          </a:p>
          <a:p>
            <a:pPr marL="285750" indent="-285750">
              <a:buFont typeface="Arial"/>
              <a:buChar char="•"/>
            </a:pPr>
            <a:r>
              <a:rPr lang="en-US" sz="2400" dirty="0">
                <a:latin typeface="Calibri Light"/>
                <a:ea typeface="Calibri" panose="020F0502020204030204"/>
                <a:cs typeface="Calibri" panose="020F0502020204030204"/>
              </a:rPr>
              <a:t>There are limited exceptions to the 90-day rule for reasons constituting extraordinary circumstances causing failure to file notice of claim for up to a year. </a:t>
            </a:r>
            <a:r>
              <a:rPr lang="pl-PL" sz="2400" dirty="0">
                <a:latin typeface="Calibri Light"/>
                <a:ea typeface="Calibri" panose="020F0502020204030204"/>
                <a:cs typeface="Calibri" panose="020F0502020204030204"/>
              </a:rPr>
              <a:t>N.J.S.A. 59:8–9</a:t>
            </a:r>
            <a:r>
              <a:rPr lang="en-US" sz="2400" dirty="0">
                <a:latin typeface="Calibri Light"/>
                <a:ea typeface="Calibri" panose="020F0502020204030204"/>
                <a:cs typeface="Calibri" panose="020F0502020204030204"/>
              </a:rPr>
              <a:t>.</a:t>
            </a:r>
          </a:p>
          <a:p>
            <a:pPr lvl="1"/>
            <a:endParaRPr lang="en-US" sz="2800" dirty="0">
              <a:latin typeface="Calibri Light"/>
              <a:ea typeface="Calibri" panose="020F0502020204030204"/>
              <a:cs typeface="Calibri" panose="020F0502020204030204"/>
            </a:endParaRPr>
          </a:p>
          <a:p>
            <a:pPr marL="742950" lvl="1" indent="-285750">
              <a:buFont typeface="Courier New"/>
              <a:buChar char="o"/>
            </a:pPr>
            <a:endParaRPr lang="en-US" sz="2800" dirty="0">
              <a:latin typeface="Calibri Light"/>
              <a:ea typeface="Calibri" panose="020F0502020204030204"/>
              <a:cs typeface="Calibri" panose="020F0502020204030204"/>
            </a:endParaRPr>
          </a:p>
          <a:p>
            <a:pPr marL="742950" lvl="1" indent="-285750">
              <a:buFont typeface="Courier New"/>
              <a:buChar char="o"/>
            </a:pPr>
            <a:endParaRPr lang="en-US" sz="2800" dirty="0">
              <a:ea typeface="Calibri" panose="020F0502020204030204"/>
              <a:cs typeface="Calibri" panose="020F0502020204030204"/>
            </a:endParaRPr>
          </a:p>
          <a:p>
            <a:pPr marL="285750" indent="-285750">
              <a:buFont typeface="Arial"/>
              <a:buChar char="•"/>
            </a:pPr>
            <a:endParaRPr lang="en-US" sz="2800" dirty="0">
              <a:ea typeface="Calibri" panose="020F0502020204030204"/>
              <a:cs typeface="Calibri" panose="020F0502020204030204"/>
            </a:endParaRPr>
          </a:p>
        </p:txBody>
      </p:sp>
    </p:spTree>
    <p:extLst>
      <p:ext uri="{BB962C8B-B14F-4D97-AF65-F5344CB8AC3E}">
        <p14:creationId xmlns:p14="http://schemas.microsoft.com/office/powerpoint/2010/main" val="193410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kern="1200" dirty="0">
                <a:solidFill>
                  <a:srgbClr val="1D5103"/>
                </a:solidFill>
                <a:latin typeface="+mj-lt"/>
                <a:ea typeface="+mj-ea"/>
                <a:cs typeface="+mj-cs"/>
              </a:rPr>
              <a:t>Notice of Tort Claims</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3510084"/>
          </a:xfrm>
        </p:spPr>
        <p:txBody>
          <a:bodyPr vert="horz" lIns="91440" tIns="45720" rIns="91440" bIns="45720" rtlCol="0" anchor="t">
            <a:normAutofit fontScale="70000" lnSpcReduction="20000"/>
          </a:bodyPr>
          <a:lstStyle/>
          <a:p>
            <a:pPr marL="0" indent="0">
              <a:buNone/>
            </a:pPr>
            <a:endParaRPr lang="en-US" sz="1600" dirty="0">
              <a:latin typeface="Adobe Caslon Pro" panose="0205050205050A020403" pitchFamily="18" charset="0"/>
            </a:endParaRPr>
          </a:p>
          <a:p>
            <a:pPr>
              <a:buClr>
                <a:srgbClr val="385723"/>
              </a:buClr>
            </a:pPr>
            <a:r>
              <a:rPr lang="en-US" sz="3200" dirty="0">
                <a:latin typeface="+mj-lt"/>
                <a:ea typeface="Calibri Light"/>
                <a:cs typeface="Calibri Light"/>
              </a:rPr>
              <a:t>A public entity may by rule or regulation adopt forms specifying information to be contained in claims filed against it or its employee under this act. N.J.S.A. 59:8-6.</a:t>
            </a:r>
          </a:p>
          <a:p>
            <a:pPr>
              <a:buClr>
                <a:srgbClr val="385723"/>
              </a:buClr>
            </a:pPr>
            <a:r>
              <a:rPr lang="en-US" sz="3200" dirty="0">
                <a:latin typeface="+mj-lt"/>
                <a:ea typeface="Calibri Light"/>
                <a:cs typeface="Calibri Light"/>
              </a:rPr>
              <a:t>requirements serve the Legislature's objectives</a:t>
            </a:r>
          </a:p>
          <a:p>
            <a:pPr lvl="1">
              <a:buClr>
                <a:srgbClr val="385723"/>
              </a:buClr>
            </a:pPr>
            <a:r>
              <a:rPr lang="en-US" sz="2800" dirty="0">
                <a:latin typeface="+mj-lt"/>
                <a:ea typeface="Calibri Light"/>
                <a:cs typeface="Calibri Light"/>
              </a:rPr>
              <a:t>to allow the public entity at least six months for administrative review with the opportunity to settle meritorious claims prior to the bringing of suit</a:t>
            </a:r>
          </a:p>
          <a:p>
            <a:pPr lvl="1">
              <a:buClr>
                <a:srgbClr val="385723"/>
              </a:buClr>
            </a:pPr>
            <a:r>
              <a:rPr lang="en-US" sz="2800" dirty="0">
                <a:latin typeface="+mj-lt"/>
                <a:ea typeface="Calibri Light"/>
                <a:cs typeface="Calibri Light"/>
              </a:rPr>
              <a:t>to provide the public entity with prompt notification of a claim in order to adequately investigate the facts and prepare a defense</a:t>
            </a:r>
          </a:p>
          <a:p>
            <a:pPr lvl="1">
              <a:buClr>
                <a:srgbClr val="385723"/>
              </a:buClr>
            </a:pPr>
            <a:r>
              <a:rPr lang="en-US" sz="2800" dirty="0">
                <a:latin typeface="+mj-lt"/>
                <a:ea typeface="Calibri Light"/>
                <a:cs typeface="Calibri Light"/>
              </a:rPr>
              <a:t>to afford the public entity a chance to correct the conditions or practices which gave rise to the claim</a:t>
            </a:r>
          </a:p>
          <a:p>
            <a:pPr lvl="1">
              <a:buClr>
                <a:srgbClr val="385723"/>
              </a:buClr>
            </a:pPr>
            <a:r>
              <a:rPr lang="en-US" sz="2800" dirty="0">
                <a:latin typeface="+mj-lt"/>
                <a:ea typeface="Calibri Light"/>
                <a:cs typeface="Calibri Light"/>
              </a:rPr>
              <a:t>to inform the State in advance as to the indebtedness or liability that it may be expected to meet.</a:t>
            </a:r>
          </a:p>
          <a:p>
            <a:pPr lvl="1">
              <a:buClr>
                <a:srgbClr val="385723"/>
              </a:buClr>
            </a:pPr>
            <a:r>
              <a:rPr lang="en-US" sz="2800" u="sng" dirty="0">
                <a:latin typeface="+mj-lt"/>
                <a:ea typeface="Calibri Light"/>
                <a:cs typeface="Calibri Light"/>
              </a:rPr>
              <a:t>H.C. Equities, LP v. County of Union</a:t>
            </a:r>
            <a:r>
              <a:rPr lang="en-US" sz="2800" dirty="0">
                <a:latin typeface="+mj-lt"/>
                <a:ea typeface="Calibri Light"/>
                <a:cs typeface="Calibri Light"/>
              </a:rPr>
              <a:t>, 247 NJ 366, 383-84 (2021).</a:t>
            </a:r>
          </a:p>
          <a:p>
            <a:pPr marL="457200" lvl="1" indent="0">
              <a:buClr>
                <a:srgbClr val="385723"/>
              </a:buClr>
              <a:buNone/>
            </a:pPr>
            <a:endParaRPr lang="en-US" sz="2800" dirty="0">
              <a:latin typeface="+mj-lt"/>
              <a:ea typeface="Calibri Light"/>
              <a:cs typeface="Calibri Light"/>
            </a:endParaRPr>
          </a:p>
          <a:p>
            <a:pPr>
              <a:buClr>
                <a:srgbClr val="385723"/>
              </a:buClr>
            </a:pPr>
            <a:endParaRPr lang="en-US" sz="3200" dirty="0">
              <a:latin typeface="+mj-lt"/>
              <a:ea typeface="Calibri Light"/>
              <a:cs typeface="Calibri Light"/>
            </a:endParaRPr>
          </a:p>
          <a:p>
            <a:pPr>
              <a:buClr>
                <a:srgbClr val="385723"/>
              </a:buClr>
            </a:pPr>
            <a:endParaRPr lang="en-US" sz="3200" dirty="0">
              <a:latin typeface="+mj-lt"/>
              <a:ea typeface="Calibri Light"/>
              <a:cs typeface="Calibri Light"/>
            </a:endParaRP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17</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227518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Required Information</a:t>
            </a:r>
            <a:endParaRPr lang="en-US" dirty="0">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18</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
        <p:nvSpPr>
          <p:cNvPr id="7" name="Content Placeholder 6">
            <a:extLst>
              <a:ext uri="{FF2B5EF4-FFF2-40B4-BE49-F238E27FC236}">
                <a16:creationId xmlns:a16="http://schemas.microsoft.com/office/drawing/2014/main" id="{610F63A5-F372-BD70-0D82-FDC3DD2351F4}"/>
              </a:ext>
            </a:extLst>
          </p:cNvPr>
          <p:cNvSpPr>
            <a:spLocks noGrp="1"/>
          </p:cNvSpPr>
          <p:nvPr>
            <p:ph idx="1"/>
          </p:nvPr>
        </p:nvSpPr>
        <p:spPr/>
        <p:txBody>
          <a:bodyPr>
            <a:normAutofit/>
          </a:bodyPr>
          <a:lstStyle/>
          <a:p>
            <a:r>
              <a:rPr lang="en-US" dirty="0"/>
              <a:t>The name and post office address of the claimant;</a:t>
            </a:r>
          </a:p>
          <a:p>
            <a:r>
              <a:rPr lang="en-US" dirty="0"/>
              <a:t>The post-office address claimant wants notices sent;</a:t>
            </a:r>
          </a:p>
          <a:p>
            <a:r>
              <a:rPr lang="en-US" dirty="0"/>
              <a:t>The date, place and other circumstances of the occurrence or transaction which gave rise to the claim asserted;</a:t>
            </a:r>
          </a:p>
          <a:p>
            <a:r>
              <a:rPr lang="en-US" dirty="0"/>
              <a:t>A general description of the injury, damage or loss incurred;</a:t>
            </a:r>
          </a:p>
          <a:p>
            <a:r>
              <a:rPr lang="en-US" dirty="0"/>
              <a:t>The name of the public entity or employee(s) causing injury; and</a:t>
            </a:r>
          </a:p>
          <a:p>
            <a:r>
              <a:rPr lang="en-US" dirty="0"/>
              <a:t>The amount claimed as of the date of presentation of the claim.</a:t>
            </a:r>
          </a:p>
        </p:txBody>
      </p:sp>
    </p:spTree>
    <p:extLst>
      <p:ext uri="{BB962C8B-B14F-4D97-AF65-F5344CB8AC3E}">
        <p14:creationId xmlns:p14="http://schemas.microsoft.com/office/powerpoint/2010/main" val="119075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kern="1200" dirty="0">
                <a:solidFill>
                  <a:srgbClr val="1D5103"/>
                </a:solidFill>
                <a:latin typeface="+mj-lt"/>
                <a:ea typeface="+mj-ea"/>
                <a:cs typeface="+mj-cs"/>
              </a:rPr>
              <a:t>Optional Information</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ctr">
            <a:normAutofit fontScale="92500" lnSpcReduction="20000"/>
          </a:bodyPr>
          <a:lstStyle/>
          <a:p>
            <a:pPr>
              <a:buClr>
                <a:srgbClr val="1D5103"/>
              </a:buClr>
            </a:pPr>
            <a:r>
              <a:rPr lang="en-US" sz="2400" dirty="0">
                <a:solidFill>
                  <a:srgbClr val="000000"/>
                </a:solidFill>
                <a:latin typeface="Calibri Light"/>
                <a:ea typeface="Calibri Light"/>
                <a:cs typeface="Calibri Light"/>
              </a:rPr>
              <a:t>written reports of a claimant's attending physicians or dentists setting forth the nature and extent of injury and treatment, any degree of temporary or permanent disability, the prognosis, period of hospitalization, and any diminished earning capacity; </a:t>
            </a:r>
          </a:p>
          <a:p>
            <a:pPr>
              <a:buClr>
                <a:srgbClr val="1D5103"/>
              </a:buClr>
            </a:pPr>
            <a:r>
              <a:rPr lang="en-US" sz="2400" dirty="0">
                <a:solidFill>
                  <a:srgbClr val="000000"/>
                </a:solidFill>
                <a:latin typeface="Calibri Light"/>
                <a:ea typeface="Calibri Light"/>
                <a:cs typeface="Calibri Light"/>
              </a:rPr>
              <a:t>a list of claimant's expert witnesses and any of their reports or statements relating to the claim; </a:t>
            </a:r>
          </a:p>
          <a:p>
            <a:pPr>
              <a:buClr>
                <a:srgbClr val="1D5103"/>
              </a:buClr>
            </a:pPr>
            <a:r>
              <a:rPr lang="en-US" sz="2400" dirty="0">
                <a:solidFill>
                  <a:srgbClr val="000000"/>
                </a:solidFill>
                <a:latin typeface="Calibri Light"/>
                <a:ea typeface="Calibri Light"/>
                <a:cs typeface="Calibri Light"/>
              </a:rPr>
              <a:t>itemized bills for medical, dental, and hospital expenses incurred, or itemized receipts of payment for such expenses; </a:t>
            </a:r>
          </a:p>
          <a:p>
            <a:pPr>
              <a:buClr>
                <a:srgbClr val="1D5103"/>
              </a:buClr>
            </a:pPr>
            <a:r>
              <a:rPr lang="en-US" sz="2400" dirty="0">
                <a:solidFill>
                  <a:srgbClr val="000000"/>
                </a:solidFill>
                <a:latin typeface="Calibri Light"/>
                <a:ea typeface="Calibri Light"/>
                <a:cs typeface="Calibri Light"/>
              </a:rPr>
              <a:t>documentary evidence showing amounts of income lost; </a:t>
            </a:r>
          </a:p>
          <a:p>
            <a:pPr>
              <a:buClr>
                <a:srgbClr val="1D5103"/>
              </a:buClr>
            </a:pPr>
            <a:r>
              <a:rPr lang="en-US" sz="2400" dirty="0">
                <a:solidFill>
                  <a:srgbClr val="000000"/>
                </a:solidFill>
                <a:latin typeface="Calibri Light"/>
                <a:ea typeface="Calibri Light"/>
                <a:cs typeface="Calibri Light"/>
              </a:rPr>
              <a:t>if future treatment is necessary, a statement of anticipated expenses for each treatment.</a:t>
            </a:r>
          </a:p>
          <a:p>
            <a:pPr>
              <a:buClr>
                <a:srgbClr val="1D5103"/>
              </a:buClr>
            </a:pPr>
            <a:r>
              <a:rPr lang="en-US" sz="2400" dirty="0">
                <a:solidFill>
                  <a:srgbClr val="000000"/>
                </a:solidFill>
                <a:latin typeface="Calibri Light"/>
                <a:ea typeface="Calibri Light"/>
                <a:cs typeface="Calibri Light"/>
              </a:rPr>
              <a:t>submission to a physical or mental examination by a physician employed by the public entity; </a:t>
            </a:r>
          </a:p>
          <a:p>
            <a:pPr>
              <a:buClr>
                <a:srgbClr val="1D5103"/>
              </a:buClr>
            </a:pPr>
            <a:r>
              <a:rPr lang="en-US" sz="2400" dirty="0">
                <a:solidFill>
                  <a:srgbClr val="000000"/>
                </a:solidFill>
                <a:latin typeface="Calibri Light"/>
                <a:ea typeface="Calibri Light"/>
                <a:cs typeface="Calibri Light"/>
              </a:rPr>
              <a:t>Permission to inspect all appropriate records relating to claim for liability and damages including, but not limited to, income tax returns, hospital records, medical records and employment records.</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19</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34481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3855" y="595641"/>
            <a:ext cx="3972057" cy="670248"/>
          </a:xfrm>
          <a:prstGeom prst="rect">
            <a:avLst/>
          </a:prstGeom>
        </p:spPr>
        <p:txBody>
          <a:bodyPr lIns="0" tIns="0" rIns="0" bIns="0" rtlCol="0" anchor="t">
            <a:spAutoFit/>
          </a:bodyPr>
          <a:lstStyle/>
          <a:p>
            <a:pPr>
              <a:lnSpc>
                <a:spcPts val="5506"/>
              </a:lnSpc>
              <a:spcBef>
                <a:spcPct val="0"/>
              </a:spcBef>
            </a:pPr>
            <a:r>
              <a:rPr lang="en-US" sz="3933" b="1">
                <a:solidFill>
                  <a:srgbClr val="135CAC"/>
                </a:solidFill>
                <a:latin typeface="Poppins Bold"/>
                <a:ea typeface="Poppins Bold"/>
                <a:cs typeface="Poppins Bold"/>
                <a:sym typeface="Poppins Bold"/>
              </a:rPr>
              <a:t>WELCOME</a:t>
            </a:r>
          </a:p>
        </p:txBody>
      </p:sp>
      <p:sp>
        <p:nvSpPr>
          <p:cNvPr id="3" name="TextBox 3"/>
          <p:cNvSpPr txBox="1"/>
          <p:nvPr/>
        </p:nvSpPr>
        <p:spPr>
          <a:xfrm>
            <a:off x="693855" y="2400140"/>
            <a:ext cx="3972057" cy="475643"/>
          </a:xfrm>
          <a:prstGeom prst="rect">
            <a:avLst/>
          </a:prstGeom>
        </p:spPr>
        <p:txBody>
          <a:bodyPr lIns="0" tIns="0" rIns="0" bIns="0" rtlCol="0" anchor="t">
            <a:spAutoFit/>
          </a:bodyPr>
          <a:lstStyle/>
          <a:p>
            <a:pPr>
              <a:lnSpc>
                <a:spcPts val="3920"/>
              </a:lnSpc>
              <a:spcBef>
                <a:spcPct val="0"/>
              </a:spcBef>
            </a:pPr>
            <a:r>
              <a:rPr lang="en-US" sz="2799" b="1" dirty="0">
                <a:solidFill>
                  <a:srgbClr val="135CAC"/>
                </a:solidFill>
                <a:latin typeface="Poppins Bold"/>
                <a:ea typeface="Poppins Bold"/>
                <a:cs typeface="Poppins Bold"/>
                <a:sym typeface="Poppins Bold"/>
              </a:rPr>
              <a:t>Jim Ridgway</a:t>
            </a:r>
          </a:p>
        </p:txBody>
      </p:sp>
      <p:sp>
        <p:nvSpPr>
          <p:cNvPr id="4" name="TextBox 4"/>
          <p:cNvSpPr txBox="1"/>
          <p:nvPr/>
        </p:nvSpPr>
        <p:spPr>
          <a:xfrm>
            <a:off x="693855" y="2915867"/>
            <a:ext cx="5881569" cy="1000274"/>
          </a:xfrm>
          <a:prstGeom prst="rect">
            <a:avLst/>
          </a:prstGeom>
        </p:spPr>
        <p:txBody>
          <a:bodyPr lIns="0" tIns="0" rIns="0" bIns="0" rtlCol="0" anchor="t">
            <a:spAutoFit/>
          </a:bodyPr>
          <a:lstStyle/>
          <a:p>
            <a:pPr algn="just">
              <a:lnSpc>
                <a:spcPts val="2639"/>
              </a:lnSpc>
            </a:pPr>
            <a:r>
              <a:rPr lang="en-US" sz="2199" dirty="0">
                <a:solidFill>
                  <a:srgbClr val="000000"/>
                </a:solidFill>
                <a:latin typeface="Poppins"/>
                <a:ea typeface="Poppins"/>
                <a:cs typeface="Poppins"/>
                <a:sym typeface="Poppins"/>
              </a:rPr>
              <a:t>CAIP Sub-fund Administrator</a:t>
            </a:r>
          </a:p>
          <a:p>
            <a:pPr algn="just">
              <a:lnSpc>
                <a:spcPts val="2639"/>
              </a:lnSpc>
            </a:pPr>
            <a:r>
              <a:rPr lang="en-US" sz="2199" dirty="0">
                <a:solidFill>
                  <a:srgbClr val="000000"/>
                </a:solidFill>
                <a:latin typeface="Poppins"/>
                <a:ea typeface="Poppins"/>
                <a:cs typeface="Poppins"/>
                <a:sym typeface="Poppins"/>
              </a:rPr>
              <a:t>Vice President, J. Byrne Insurance</a:t>
            </a:r>
          </a:p>
          <a:p>
            <a:pPr algn="just">
              <a:lnSpc>
                <a:spcPts val="2639"/>
              </a:lnSpc>
            </a:pPr>
            <a:endParaRPr lang="en-US" sz="2199" dirty="0">
              <a:solidFill>
                <a:srgbClr val="000000"/>
              </a:solidFill>
              <a:latin typeface="Poppins"/>
              <a:ea typeface="Poppins"/>
              <a:cs typeface="Poppins"/>
              <a:sym typeface="Poppins"/>
            </a:endParaRPr>
          </a:p>
        </p:txBody>
      </p:sp>
      <p:sp>
        <p:nvSpPr>
          <p:cNvPr id="5" name="Freeform 5"/>
          <p:cNvSpPr/>
          <p:nvPr/>
        </p:nvSpPr>
        <p:spPr>
          <a:xfrm>
            <a:off x="8042132" y="-35069"/>
            <a:ext cx="6928137" cy="6928137"/>
          </a:xfrm>
          <a:custGeom>
            <a:avLst/>
            <a:gdLst/>
            <a:ahLst/>
            <a:cxnLst/>
            <a:rect l="l" t="t" r="r" b="b"/>
            <a:pathLst>
              <a:path w="10392205" h="10392205">
                <a:moveTo>
                  <a:pt x="0" y="0"/>
                </a:moveTo>
                <a:lnTo>
                  <a:pt x="10392206" y="0"/>
                </a:lnTo>
                <a:lnTo>
                  <a:pt x="10392206" y="10392206"/>
                </a:lnTo>
                <a:lnTo>
                  <a:pt x="0" y="103922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7471431" y="1790696"/>
            <a:ext cx="3276608" cy="3276608"/>
          </a:xfrm>
          <a:custGeom>
            <a:avLst/>
            <a:gdLst/>
            <a:ahLst/>
            <a:cxnLst/>
            <a:rect l="l" t="t" r="r" b="b"/>
            <a:pathLst>
              <a:path w="4914912" h="4914912">
                <a:moveTo>
                  <a:pt x="0" y="0"/>
                </a:moveTo>
                <a:lnTo>
                  <a:pt x="4914912" y="0"/>
                </a:lnTo>
                <a:lnTo>
                  <a:pt x="4914912" y="4914912"/>
                </a:lnTo>
                <a:lnTo>
                  <a:pt x="0" y="49149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963497" y="258355"/>
            <a:ext cx="1085407" cy="427445"/>
          </a:xfrm>
          <a:custGeom>
            <a:avLst/>
            <a:gdLst/>
            <a:ahLst/>
            <a:cxnLst/>
            <a:rect l="l" t="t" r="r" b="b"/>
            <a:pathLst>
              <a:path w="1628111" h="641168">
                <a:moveTo>
                  <a:pt x="0" y="0"/>
                </a:moveTo>
                <a:lnTo>
                  <a:pt x="1628110" y="0"/>
                </a:lnTo>
                <a:lnTo>
                  <a:pt x="1628110" y="641168"/>
                </a:lnTo>
                <a:lnTo>
                  <a:pt x="0" y="641168"/>
                </a:lnTo>
                <a:lnTo>
                  <a:pt x="0" y="0"/>
                </a:lnTo>
                <a:close/>
              </a:path>
            </a:pathLst>
          </a:custGeom>
          <a:blipFill>
            <a:blip r:embed="rId4"/>
            <a:stretch>
              <a:fillRect/>
            </a:stretch>
          </a:blipFill>
        </p:spPr>
      </p:sp>
      <p:sp>
        <p:nvSpPr>
          <p:cNvPr id="13" name="Freeform 5">
            <a:extLst>
              <a:ext uri="{FF2B5EF4-FFF2-40B4-BE49-F238E27FC236}">
                <a16:creationId xmlns:a16="http://schemas.microsoft.com/office/drawing/2014/main" id="{236E7215-6061-4DC8-8FB0-256A19C65A0F}"/>
              </a:ext>
            </a:extLst>
          </p:cNvPr>
          <p:cNvSpPr/>
          <p:nvPr/>
        </p:nvSpPr>
        <p:spPr>
          <a:xfrm>
            <a:off x="8022974" y="2260962"/>
            <a:ext cx="2173522" cy="2336074"/>
          </a:xfrm>
          <a:custGeom>
            <a:avLst/>
            <a:gdLst/>
            <a:ahLst/>
            <a:cxnLst/>
            <a:rect l="l" t="t" r="r" b="b"/>
            <a:pathLst>
              <a:path w="1755961" h="1887285">
                <a:moveTo>
                  <a:pt x="0" y="0"/>
                </a:moveTo>
                <a:lnTo>
                  <a:pt x="1755961" y="0"/>
                </a:lnTo>
                <a:lnTo>
                  <a:pt x="1755961" y="1887284"/>
                </a:lnTo>
                <a:lnTo>
                  <a:pt x="0" y="1887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br>
              <a:rPr lang="en-US" sz="3600" b="1" kern="1200" dirty="0">
                <a:solidFill>
                  <a:srgbClr val="1D5103"/>
                </a:solidFill>
                <a:latin typeface="+mj-lt"/>
                <a:ea typeface="+mj-ea"/>
                <a:cs typeface="+mj-cs"/>
              </a:rPr>
            </a:br>
            <a:r>
              <a:rPr lang="en-US" sz="3600" b="1" dirty="0">
                <a:solidFill>
                  <a:srgbClr val="1D5103"/>
                </a:solidFill>
              </a:rPr>
              <a:t>Substantial Compliance with Notice Requirement</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3510084"/>
          </a:xfrm>
        </p:spPr>
        <p:txBody>
          <a:bodyPr vert="horz" lIns="91440" tIns="45720" rIns="91440" bIns="45720" rtlCol="0" anchor="t">
            <a:normAutofit fontScale="55000" lnSpcReduction="20000"/>
          </a:bodyPr>
          <a:lstStyle/>
          <a:p>
            <a:pPr marL="0" indent="0">
              <a:buNone/>
            </a:pPr>
            <a:endParaRPr lang="en-US" sz="1600" dirty="0">
              <a:latin typeface="Adobe Caslon Pro" panose="0205050205050A020403" pitchFamily="18" charset="0"/>
            </a:endParaRPr>
          </a:p>
          <a:p>
            <a:pPr>
              <a:buClr>
                <a:srgbClr val="385723"/>
              </a:buClr>
            </a:pPr>
            <a:endParaRPr lang="en-US" sz="3200" dirty="0">
              <a:latin typeface="+mj-lt"/>
              <a:ea typeface="Calibri Light"/>
              <a:cs typeface="Calibri Light"/>
            </a:endParaRPr>
          </a:p>
          <a:p>
            <a:pPr>
              <a:buClr>
                <a:srgbClr val="385723"/>
              </a:buClr>
            </a:pPr>
            <a:r>
              <a:rPr lang="en-US" sz="3200" dirty="0">
                <a:latin typeface="+mj-lt"/>
                <a:ea typeface="Calibri Light"/>
                <a:cs typeface="Calibri Light"/>
              </a:rPr>
              <a:t>“[S]</a:t>
            </a:r>
            <a:r>
              <a:rPr lang="en-US" sz="3200" dirty="0" err="1">
                <a:latin typeface="+mj-lt"/>
                <a:ea typeface="Calibri Light"/>
                <a:cs typeface="Calibri Light"/>
              </a:rPr>
              <a:t>ubstantial</a:t>
            </a:r>
            <a:r>
              <a:rPr lang="en-US" sz="3200" dirty="0">
                <a:latin typeface="+mj-lt"/>
                <a:ea typeface="Calibri Light"/>
                <a:cs typeface="Calibri Light"/>
              </a:rPr>
              <a:t> compliance means that the notice has been given in a way, which though technically defective, substantially satisfies the purposes for which notices of claims are required.” </a:t>
            </a:r>
            <a:r>
              <a:rPr lang="en-US" sz="3200" u="sng" dirty="0">
                <a:latin typeface="+mj-lt"/>
                <a:ea typeface="Calibri Light"/>
                <a:cs typeface="Calibri Light"/>
              </a:rPr>
              <a:t>H.C. Equities </a:t>
            </a:r>
            <a:r>
              <a:rPr lang="en-US" sz="3200" dirty="0">
                <a:latin typeface="+mj-lt"/>
                <a:ea typeface="Calibri Light"/>
                <a:cs typeface="Calibri Light"/>
              </a:rPr>
              <a:t>at 386.</a:t>
            </a:r>
          </a:p>
          <a:p>
            <a:pPr>
              <a:buClr>
                <a:srgbClr val="385723"/>
              </a:buClr>
            </a:pPr>
            <a:r>
              <a:rPr lang="en-US" sz="3200" dirty="0">
                <a:latin typeface="+mj-lt"/>
                <a:ea typeface="Calibri Light"/>
                <a:cs typeface="Calibri Light"/>
              </a:rPr>
              <a:t>Adopting a 59:8-6 form does not change the purpose of the TCA notice requirement, but it operationalizes it by requiring fuller early disclosure, and courts will enforce it. See Wood v. County of Burlington, </a:t>
            </a:r>
          </a:p>
          <a:p>
            <a:pPr>
              <a:buClr>
                <a:srgbClr val="385723"/>
              </a:buClr>
            </a:pPr>
            <a:r>
              <a:rPr lang="en-US" sz="3200" dirty="0">
                <a:latin typeface="+mj-lt"/>
                <a:ea typeface="Calibri Light"/>
                <a:cs typeface="Calibri Light"/>
              </a:rPr>
              <a:t>A court deciding a substantial compliance claim considers:</a:t>
            </a:r>
          </a:p>
          <a:p>
            <a:pPr lvl="1">
              <a:buClr>
                <a:srgbClr val="385723"/>
              </a:buClr>
            </a:pPr>
            <a:r>
              <a:rPr lang="en-US" sz="2800" dirty="0">
                <a:latin typeface="+mj-lt"/>
                <a:ea typeface="Calibri Light"/>
                <a:cs typeface="Calibri Light"/>
              </a:rPr>
              <a:t>prejudice to the defending party; </a:t>
            </a:r>
          </a:p>
          <a:p>
            <a:pPr lvl="1">
              <a:buClr>
                <a:srgbClr val="385723"/>
              </a:buClr>
            </a:pPr>
            <a:r>
              <a:rPr lang="en-US" sz="2800" dirty="0">
                <a:latin typeface="+mj-lt"/>
                <a:ea typeface="Calibri Light"/>
                <a:cs typeface="Calibri Light"/>
              </a:rPr>
              <a:t>steps taken to comply with the statute;</a:t>
            </a:r>
          </a:p>
          <a:p>
            <a:pPr lvl="1">
              <a:buClr>
                <a:srgbClr val="385723"/>
              </a:buClr>
            </a:pPr>
            <a:r>
              <a:rPr lang="en-US" sz="2800" dirty="0">
                <a:latin typeface="+mj-lt"/>
                <a:ea typeface="Calibri Light"/>
                <a:cs typeface="Calibri Light"/>
              </a:rPr>
              <a:t>general compliance with the purpose of the statute; </a:t>
            </a:r>
          </a:p>
          <a:p>
            <a:pPr lvl="1">
              <a:buClr>
                <a:srgbClr val="385723"/>
              </a:buClr>
            </a:pPr>
            <a:r>
              <a:rPr lang="en-US" sz="2800" dirty="0">
                <a:latin typeface="+mj-lt"/>
                <a:ea typeface="Calibri Light"/>
                <a:cs typeface="Calibri Light"/>
              </a:rPr>
              <a:t>reasonable notice of petitioner's claim, and </a:t>
            </a:r>
          </a:p>
          <a:p>
            <a:pPr lvl="1">
              <a:buClr>
                <a:srgbClr val="385723"/>
              </a:buClr>
            </a:pPr>
            <a:r>
              <a:rPr lang="en-US" sz="2800" dirty="0">
                <a:latin typeface="+mj-lt"/>
                <a:ea typeface="Calibri Light"/>
                <a:cs typeface="Calibri Light"/>
              </a:rPr>
              <a:t>a reasonable explanation why there was not a strict compliance with the statute. </a:t>
            </a:r>
            <a:r>
              <a:rPr lang="en-US" sz="2800" u="sng" dirty="0">
                <a:latin typeface="+mj-lt"/>
                <a:ea typeface="Calibri Light"/>
                <a:cs typeface="Calibri Light"/>
              </a:rPr>
              <a:t>Ibid</a:t>
            </a:r>
            <a:r>
              <a:rPr lang="en-US" sz="2800" dirty="0">
                <a:latin typeface="+mj-lt"/>
                <a:ea typeface="Calibri Light"/>
                <a:cs typeface="Calibri Light"/>
              </a:rPr>
              <a:t>.</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20</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2121866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ea typeface="+mj-ea"/>
                <a:cs typeface="+mj-cs"/>
              </a:rPr>
              <a:t>Tort Claims </a:t>
            </a:r>
            <a:r>
              <a:rPr lang="en-US" sz="3600" b="1" dirty="0">
                <a:solidFill>
                  <a:srgbClr val="1D5103"/>
                </a:solidFill>
              </a:rPr>
              <a:t>Notice</a:t>
            </a:r>
            <a:endParaRPr lang="en-US" dirty="0">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endParaRPr lang="en-US" dirty="0">
              <a:ea typeface="Calibri"/>
              <a:cs typeface="Calibri"/>
            </a:endParaRPr>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
        <p:nvSpPr>
          <p:cNvPr id="7" name="Content Placeholder 6">
            <a:extLst>
              <a:ext uri="{FF2B5EF4-FFF2-40B4-BE49-F238E27FC236}">
                <a16:creationId xmlns:a16="http://schemas.microsoft.com/office/drawing/2014/main" id="{C977948D-0A8D-AB68-A3F3-284666A79E31}"/>
              </a:ext>
            </a:extLst>
          </p:cNvPr>
          <p:cNvSpPr>
            <a:spLocks noGrp="1"/>
          </p:cNvSpPr>
          <p:nvPr>
            <p:ph idx="1"/>
          </p:nvPr>
        </p:nvSpPr>
        <p:spPr/>
        <p:txBody>
          <a:bodyPr>
            <a:normAutofit/>
          </a:bodyPr>
          <a:lstStyle/>
          <a:p>
            <a:r>
              <a:rPr lang="en-US" sz="2700" b="1" dirty="0">
                <a:latin typeface="+mj-lt"/>
              </a:rPr>
              <a:t>Hypothetical</a:t>
            </a:r>
            <a:r>
              <a:rPr lang="en-US" sz="2700" dirty="0">
                <a:latin typeface="+mj-lt"/>
              </a:rPr>
              <a:t>: In </a:t>
            </a:r>
            <a:r>
              <a:rPr lang="en-US" sz="2700" u="sng" dirty="0">
                <a:latin typeface="+mj-lt"/>
              </a:rPr>
              <a:t>Wood v. County of Burlington</a:t>
            </a:r>
            <a:r>
              <a:rPr lang="en-US" sz="2700" dirty="0">
                <a:latin typeface="+mj-lt"/>
              </a:rPr>
              <a:t>, a school district police department were involved in a serious incident and a student later dies. The family alleges excessive force and files a Tort Claims Act Notice within 90 days, describing the date, location, parties involved, and general nature of the claim. On the same day, the B.A. sends counsel the District’s official Notice of Claim form stating that the claim would not be considered filed until the form is completed and returned. The form demanded additional information. Plaintiffs refused to complete the District’s form and nine months later moved for an order declaring their initial notice legally sufficient, or alternatively for leave to file a late notice. </a:t>
            </a:r>
            <a:r>
              <a:rPr lang="it-IT" sz="2700" dirty="0">
                <a:latin typeface="+mj-lt"/>
              </a:rPr>
              <a:t>302 N.J.Super. 371 (App. Div. 1997).</a:t>
            </a:r>
            <a:endParaRPr lang="en-US" sz="2700" dirty="0">
              <a:latin typeface="+mj-lt"/>
            </a:endParaRPr>
          </a:p>
          <a:p>
            <a:endParaRPr lang="en-US" dirty="0"/>
          </a:p>
        </p:txBody>
      </p:sp>
    </p:spTree>
    <p:extLst>
      <p:ext uri="{BB962C8B-B14F-4D97-AF65-F5344CB8AC3E}">
        <p14:creationId xmlns:p14="http://schemas.microsoft.com/office/powerpoint/2010/main" val="239309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kern="1200" dirty="0">
                <a:solidFill>
                  <a:srgbClr val="1D5103"/>
                </a:solidFill>
                <a:latin typeface="+mj-lt"/>
                <a:ea typeface="+mj-ea"/>
                <a:cs typeface="+mj-cs"/>
              </a:rPr>
              <a:t>Tort Claims Notice</a:t>
            </a:r>
            <a:endParaRPr lang="en-US" sz="2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ctr">
            <a:normAutofit/>
          </a:bodyPr>
          <a:lstStyle/>
          <a:p>
            <a:pPr marL="0" indent="0">
              <a:buClr>
                <a:srgbClr val="1D5103"/>
              </a:buClr>
              <a:buNone/>
            </a:pPr>
            <a:r>
              <a:rPr lang="en-US" sz="2400" dirty="0">
                <a:latin typeface="+mj-lt"/>
                <a:ea typeface="Calibri Light"/>
                <a:cs typeface="Calibri Light"/>
              </a:rPr>
              <a:t>The Court found that a public entity may adopt its own TCA notice form requiring information more detailed in N.J.S.A. 59:8-4 and the statute authorizes entities to specify what information must be provided to allow orderly, expedient administrative disposition of claims. </a:t>
            </a:r>
            <a:r>
              <a:rPr lang="en-US" sz="2400" b="1" dirty="0">
                <a:latin typeface="+mj-lt"/>
                <a:ea typeface="Calibri Light"/>
                <a:cs typeface="Calibri Light"/>
              </a:rPr>
              <a:t>Mere compliance with 59:8-4 is not enough where a public entity has adopted a valid 59:8-6 form</a:t>
            </a:r>
            <a:r>
              <a:rPr lang="en-US" sz="2400" dirty="0">
                <a:latin typeface="+mj-lt"/>
                <a:ea typeface="Calibri Light"/>
                <a:cs typeface="Calibri Light"/>
              </a:rPr>
              <a:t>. A claimant must substantially comply with the adopted form, because the form serves the same notice purposes. Because plaintiffs refused to complete the adopted form and did not provide damages information, they did not substantially comply with the notice requirements. Late notice relief was denied because plaintiffs failed to show “extraordinary circumstances”.</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22</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60658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38E253-CB68-5097-ADB3-F0188EA4C6C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EE8DB5C-8C36-EC93-3112-CF9170F7B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BD6C3-085C-D9B8-0F15-205FA7B867FC}"/>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Takeaways</a:t>
            </a:r>
          </a:p>
        </p:txBody>
      </p:sp>
      <p:sp>
        <p:nvSpPr>
          <p:cNvPr id="12" name="sketch line">
            <a:extLst>
              <a:ext uri="{FF2B5EF4-FFF2-40B4-BE49-F238E27FC236}">
                <a16:creationId xmlns:a16="http://schemas.microsoft.com/office/drawing/2014/main" id="{BC0CD6BE-F711-6F96-05FB-3CB994D96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D83CB1-84E6-E71B-8AF3-C41FD2478F56}"/>
              </a:ext>
            </a:extLst>
          </p:cNvPr>
          <p:cNvSpPr>
            <a:spLocks noGrp="1"/>
          </p:cNvSpPr>
          <p:nvPr>
            <p:ph idx="1"/>
          </p:nvPr>
        </p:nvSpPr>
        <p:spPr>
          <a:xfrm>
            <a:off x="838200" y="1672430"/>
            <a:ext cx="10515600" cy="4587293"/>
          </a:xfrm>
        </p:spPr>
        <p:txBody>
          <a:bodyPr vert="horz" lIns="91440" tIns="45720" rIns="91440" bIns="45720" rtlCol="0" anchor="t">
            <a:noAutofit/>
          </a:bodyPr>
          <a:lstStyle/>
          <a:p>
            <a:pPr marL="342900" marR="0" lvl="0" indent="-342900" algn="just" defTabSz="914400" rtl="0" eaLnBrk="1" fontAlgn="auto" latinLnBrk="0" hangingPunct="1">
              <a:lnSpc>
                <a:spcPct val="120000"/>
              </a:lnSpc>
              <a:spcBef>
                <a:spcPts val="1000"/>
              </a:spcBef>
              <a:spcAft>
                <a:spcPts val="0"/>
              </a:spcAft>
              <a:buClr>
                <a:srgbClr val="385723"/>
              </a:buClr>
              <a:buSzTx/>
              <a:buAutoNum type="arabicPeriod"/>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Liability is the exception, not the rule: Public entities can be sued in tort, but only as the Tort Claims Act permits, and subject to statutory immunities and limitations. </a:t>
            </a:r>
          </a:p>
          <a:p>
            <a:pPr marL="342900" marR="0" lvl="0" indent="-342900" algn="just" defTabSz="914400" rtl="0" eaLnBrk="1" fontAlgn="auto" latinLnBrk="0" hangingPunct="1">
              <a:lnSpc>
                <a:spcPct val="120000"/>
              </a:lnSpc>
              <a:spcBef>
                <a:spcPts val="1000"/>
              </a:spcBef>
              <a:spcAft>
                <a:spcPts val="0"/>
              </a:spcAft>
              <a:buClr>
                <a:srgbClr val="385723"/>
              </a:buClr>
              <a:buSzTx/>
              <a:buAutoNum type="arabicPeriod"/>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The standard depends on whether the act was ministerial or discretionary. </a:t>
            </a:r>
          </a:p>
          <a:p>
            <a:pPr marL="342900" marR="0" lvl="0" indent="-342900" algn="just" defTabSz="914400" rtl="0" eaLnBrk="1" fontAlgn="auto" latinLnBrk="0" hangingPunct="1">
              <a:lnSpc>
                <a:spcPct val="120000"/>
              </a:lnSpc>
              <a:spcBef>
                <a:spcPts val="1000"/>
              </a:spcBef>
              <a:spcAft>
                <a:spcPts val="0"/>
              </a:spcAft>
              <a:buClr>
                <a:srgbClr val="385723"/>
              </a:buClr>
              <a:buSzTx/>
              <a:buAutoNum type="arabicPeriod"/>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“Palpably unreasonable” is a high bar, but you must be able to prove it. If challenged, the district should be able to show what staffing/resources existed, how they were deployed, and why decisions were made. </a:t>
            </a:r>
          </a:p>
          <a:p>
            <a:pPr marL="342900" marR="0" lvl="0" indent="-342900" algn="just" defTabSz="914400" rtl="0" eaLnBrk="1" fontAlgn="auto" latinLnBrk="0" hangingPunct="1">
              <a:lnSpc>
                <a:spcPct val="120000"/>
              </a:lnSpc>
              <a:spcBef>
                <a:spcPts val="1000"/>
              </a:spcBef>
              <a:spcAft>
                <a:spcPts val="0"/>
              </a:spcAft>
              <a:buClr>
                <a:srgbClr val="385723"/>
              </a:buClr>
              <a:buSzTx/>
              <a:buAutoNum type="arabicPeriod"/>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Tort Claims Notice is a fast deadline, only 90 days. </a:t>
            </a:r>
          </a:p>
          <a:p>
            <a:pPr marL="342900" marR="0" lvl="0" indent="-342900" algn="just" defTabSz="914400" rtl="0" eaLnBrk="1" fontAlgn="auto" latinLnBrk="0" hangingPunct="1">
              <a:lnSpc>
                <a:spcPct val="120000"/>
              </a:lnSpc>
              <a:spcBef>
                <a:spcPts val="1000"/>
              </a:spcBef>
              <a:spcAft>
                <a:spcPts val="0"/>
              </a:spcAft>
              <a:buClr>
                <a:srgbClr val="385723"/>
              </a:buClr>
              <a:buSzTx/>
              <a:buAutoNum type="arabicPeriod"/>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The TCA notice requirement is designed to give the public entity a fair chance to investigate early, evaluate financial exposure, consider settlement, and prepare a defense. </a:t>
            </a:r>
          </a:p>
          <a:p>
            <a:pPr marL="342900" marR="0" lvl="0" indent="-342900" algn="just" defTabSz="914400" rtl="0" eaLnBrk="1" fontAlgn="auto" latinLnBrk="0" hangingPunct="1">
              <a:lnSpc>
                <a:spcPct val="120000"/>
              </a:lnSpc>
              <a:spcBef>
                <a:spcPts val="1000"/>
              </a:spcBef>
              <a:spcAft>
                <a:spcPts val="0"/>
              </a:spcAft>
              <a:buClr>
                <a:srgbClr val="385723"/>
              </a:buClr>
              <a:buSzTx/>
              <a:buAutoNum type="arabicPeriod"/>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Substantial compliance is purpose-driven. Courts look at prejudice, steps taken to comply, whether the purpose was satisfied, and whether there is a reasonable explanation for defects. </a:t>
            </a:r>
          </a:p>
          <a:p>
            <a:pPr marL="342900" marR="0" lvl="0" indent="-342900" algn="just" defTabSz="914400" rtl="0" eaLnBrk="1" fontAlgn="auto" latinLnBrk="0" hangingPunct="1">
              <a:lnSpc>
                <a:spcPct val="120000"/>
              </a:lnSpc>
              <a:spcBef>
                <a:spcPts val="1000"/>
              </a:spcBef>
              <a:spcAft>
                <a:spcPts val="0"/>
              </a:spcAft>
              <a:buClr>
                <a:srgbClr val="385723"/>
              </a:buClr>
              <a:buSzTx/>
              <a:buAutoNum type="arabicPeriod"/>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If the district adopts a claim form, courts will enforce it. A district may adopt a form requiring more detail than N.J.S.A. </a:t>
            </a:r>
            <a:r>
              <a:rPr kumimoji="0" lang="en-US" sz="1600" b="0" i="0" u="none" strike="noStrike" kern="1200" cap="none" spc="0" normalizeH="0" baseline="0" noProof="0">
                <a:ln>
                  <a:noFill/>
                </a:ln>
                <a:solidFill>
                  <a:prstClr val="black"/>
                </a:solidFill>
                <a:effectLst/>
                <a:uLnTx/>
                <a:uFillTx/>
                <a:latin typeface="Calibri Light" panose="020F0302020204030204"/>
                <a:ea typeface="Calibri Light"/>
                <a:cs typeface="Calibri Light"/>
              </a:rPr>
              <a:t>59:8-4 and a </a:t>
            </a:r>
            <a:r>
              <a:rPr kumimoji="0" lang="en-US" sz="16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claimant must substantially comply with the adopted form, not just the baseline statute. </a:t>
            </a:r>
          </a:p>
        </p:txBody>
      </p:sp>
      <p:sp>
        <p:nvSpPr>
          <p:cNvPr id="4" name="Slide Number Placeholder 3">
            <a:extLst>
              <a:ext uri="{FF2B5EF4-FFF2-40B4-BE49-F238E27FC236}">
                <a16:creationId xmlns:a16="http://schemas.microsoft.com/office/drawing/2014/main" id="{153A03AD-E3D3-F00F-7CA1-C5AA36EB501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23</a:t>
            </a:fld>
            <a:endParaRPr lang="en-US"/>
          </a:p>
        </p:txBody>
      </p:sp>
      <p:pic>
        <p:nvPicPr>
          <p:cNvPr id="5" name="Picture 4">
            <a:extLst>
              <a:ext uri="{FF2B5EF4-FFF2-40B4-BE49-F238E27FC236}">
                <a16:creationId xmlns:a16="http://schemas.microsoft.com/office/drawing/2014/main" id="{52DDBB54-5AEC-91D9-9321-5ABE5535CF86}"/>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1699897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7F6F8F-9BEA-8781-7120-073C1D17221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A50328-FC38-7E3C-C27C-917B2E914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E6EAC-AE1C-E411-3428-614BA46FF3F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Reacting to Injury Claims:</a:t>
            </a:r>
          </a:p>
        </p:txBody>
      </p:sp>
      <p:sp>
        <p:nvSpPr>
          <p:cNvPr id="12" name="sketch line">
            <a:extLst>
              <a:ext uri="{FF2B5EF4-FFF2-40B4-BE49-F238E27FC236}">
                <a16:creationId xmlns:a16="http://schemas.microsoft.com/office/drawing/2014/main" id="{887E6475-865E-FD21-2D40-7622453A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07441C-6022-3D39-408B-D32EBFFB61C9}"/>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Report to Insurance Carrier/Claims Handler;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the required reports;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are important measures involving, and beyond an incident report.</a:t>
            </a:r>
          </a:p>
        </p:txBody>
      </p:sp>
      <p:sp>
        <p:nvSpPr>
          <p:cNvPr id="4" name="Slide Number Placeholder 3">
            <a:extLst>
              <a:ext uri="{FF2B5EF4-FFF2-40B4-BE49-F238E27FC236}">
                <a16:creationId xmlns:a16="http://schemas.microsoft.com/office/drawing/2014/main" id="{58E9986C-A881-F738-4D6E-EB7589D4A4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24</a:t>
            </a:fld>
            <a:endParaRPr lang="en-US"/>
          </a:p>
        </p:txBody>
      </p:sp>
      <p:pic>
        <p:nvPicPr>
          <p:cNvPr id="5" name="Picture 4">
            <a:extLst>
              <a:ext uri="{FF2B5EF4-FFF2-40B4-BE49-F238E27FC236}">
                <a16:creationId xmlns:a16="http://schemas.microsoft.com/office/drawing/2014/main" id="{BDC5641A-C919-68A3-362E-A0F8F26C2008}"/>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3529410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38657D-D968-AD32-43F7-6503D91879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4A70FA-6F3D-49A3-E6BC-3109D38E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6A916-EED3-0EE9-9459-D4D6B9E4F23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Employees should not admit fault or volunteer conclusions.</a:t>
            </a:r>
          </a:p>
        </p:txBody>
      </p:sp>
      <p:sp>
        <p:nvSpPr>
          <p:cNvPr id="12" name="sketch line">
            <a:extLst>
              <a:ext uri="{FF2B5EF4-FFF2-40B4-BE49-F238E27FC236}">
                <a16:creationId xmlns:a16="http://schemas.microsoft.com/office/drawing/2014/main" id="{D03650CA-76CA-029D-5D17-1240E919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32E095-D6E5-F9B3-496C-8550563DA695}"/>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 because anything should be hidden, but because they may admit fault or other conclusions without fully understanding what is required for what they are admitting.</a:t>
            </a:r>
          </a:p>
        </p:txBody>
      </p:sp>
      <p:sp>
        <p:nvSpPr>
          <p:cNvPr id="4" name="Slide Number Placeholder 3">
            <a:extLst>
              <a:ext uri="{FF2B5EF4-FFF2-40B4-BE49-F238E27FC236}">
                <a16:creationId xmlns:a16="http://schemas.microsoft.com/office/drawing/2014/main" id="{ADD64493-20F7-B062-FAE2-33794DEBC18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25</a:t>
            </a:fld>
            <a:endParaRPr lang="en-US"/>
          </a:p>
        </p:txBody>
      </p:sp>
      <p:pic>
        <p:nvPicPr>
          <p:cNvPr id="5" name="Picture 4">
            <a:extLst>
              <a:ext uri="{FF2B5EF4-FFF2-40B4-BE49-F238E27FC236}">
                <a16:creationId xmlns:a16="http://schemas.microsoft.com/office/drawing/2014/main" id="{8AB403E0-0C85-26C7-60A1-ECD6730F337E}"/>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2141837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79E2BF-AE46-B41C-3FA4-C28AD8D10EA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DB885-2771-11B7-58FA-254ED99EC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D9EA8-4FB7-07E2-347D-72FFF5B35D32}"/>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Collect details and information:</a:t>
            </a:r>
          </a:p>
        </p:txBody>
      </p:sp>
      <p:sp>
        <p:nvSpPr>
          <p:cNvPr id="12" name="sketch line">
            <a:extLst>
              <a:ext uri="{FF2B5EF4-FFF2-40B4-BE49-F238E27FC236}">
                <a16:creationId xmlns:a16="http://schemas.microsoft.com/office/drawing/2014/main" id="{6480D5BE-73EE-984C-06B1-5B873B17F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42B7D3-777B-7C70-20B3-DE89503DD65F}"/>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Using a slip and fall for example: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Footwear, substances on the floor (how it got there, how long was it there?), lighting conditions,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are specific details that could determine liability in its entirety;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Those details may only be available for a short time.</a:t>
            </a:r>
          </a:p>
        </p:txBody>
      </p:sp>
      <p:sp>
        <p:nvSpPr>
          <p:cNvPr id="4" name="Slide Number Placeholder 3">
            <a:extLst>
              <a:ext uri="{FF2B5EF4-FFF2-40B4-BE49-F238E27FC236}">
                <a16:creationId xmlns:a16="http://schemas.microsoft.com/office/drawing/2014/main" id="{FBC75E00-93A3-A8EC-AF93-43606950BC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26</a:t>
            </a:fld>
            <a:endParaRPr lang="en-US"/>
          </a:p>
        </p:txBody>
      </p:sp>
      <p:pic>
        <p:nvPicPr>
          <p:cNvPr id="5" name="Picture 4">
            <a:extLst>
              <a:ext uri="{FF2B5EF4-FFF2-40B4-BE49-F238E27FC236}">
                <a16:creationId xmlns:a16="http://schemas.microsoft.com/office/drawing/2014/main" id="{2A0D4B6A-F38F-04C6-547F-B8812CDC6364}"/>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194237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0A63D7-690F-F27C-FA1C-6CFAB224586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485AD3-B301-7C13-1602-5B3FF9B81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57599-25F7-E4E3-2703-6ABF496F054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Preserve evidence you control:</a:t>
            </a:r>
          </a:p>
        </p:txBody>
      </p:sp>
      <p:sp>
        <p:nvSpPr>
          <p:cNvPr id="12" name="sketch line">
            <a:extLst>
              <a:ext uri="{FF2B5EF4-FFF2-40B4-BE49-F238E27FC236}">
                <a16:creationId xmlns:a16="http://schemas.microsoft.com/office/drawing/2014/main" id="{D9EF22DA-6AF1-F25C-6C3D-33C38964D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836FF5-5018-8DCF-8D28-66187CE35CA9}"/>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Photographs;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Video;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Witness identities and statements.</a:t>
            </a:r>
          </a:p>
        </p:txBody>
      </p:sp>
      <p:sp>
        <p:nvSpPr>
          <p:cNvPr id="4" name="Slide Number Placeholder 3">
            <a:extLst>
              <a:ext uri="{FF2B5EF4-FFF2-40B4-BE49-F238E27FC236}">
                <a16:creationId xmlns:a16="http://schemas.microsoft.com/office/drawing/2014/main" id="{FBC02D2F-A4DF-AD38-A327-FA3AC319C20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27</a:t>
            </a:fld>
            <a:endParaRPr lang="en-US"/>
          </a:p>
        </p:txBody>
      </p:sp>
      <p:pic>
        <p:nvPicPr>
          <p:cNvPr id="5" name="Picture 4">
            <a:extLst>
              <a:ext uri="{FF2B5EF4-FFF2-40B4-BE49-F238E27FC236}">
                <a16:creationId xmlns:a16="http://schemas.microsoft.com/office/drawing/2014/main" id="{8577EEDF-F288-03DA-42C6-A2AD8A1362E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40784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543A13-FF43-9570-328D-5EE4C4FDAF8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03E58D-FE52-C52E-D4C8-13408605C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A5240-A5C6-B1EE-13A3-0491B01D954B}"/>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Spoliation – What is spoliation?</a:t>
            </a:r>
          </a:p>
        </p:txBody>
      </p:sp>
      <p:sp>
        <p:nvSpPr>
          <p:cNvPr id="12" name="sketch line">
            <a:extLst>
              <a:ext uri="{FF2B5EF4-FFF2-40B4-BE49-F238E27FC236}">
                <a16:creationId xmlns:a16="http://schemas.microsoft.com/office/drawing/2014/main" id="{A5E2CEE1-8428-404C-FCAA-5809188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4CDB1A-C586-A42F-636F-B5D7CEA60028}"/>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Spoliation of evidence in a prospective civil action occurs when a party destroys or fails to preserve evidence pertinent to the action.  </a:t>
            </a:r>
            <a:r>
              <a:rPr kumimoji="0" lang="en-US" sz="2800" b="0" u="sng" strike="noStrike" kern="1200" cap="none" spc="0" normalizeH="0" baseline="0" noProof="0" dirty="0">
                <a:ln>
                  <a:noFill/>
                </a:ln>
                <a:solidFill>
                  <a:prstClr val="black"/>
                </a:solidFill>
                <a:effectLst/>
                <a:uLnTx/>
                <a:uFillTx/>
                <a:latin typeface="Calibri" panose="020F0502020204030204"/>
                <a:ea typeface="+mn-ea"/>
                <a:cs typeface="+mn-cs"/>
              </a:rPr>
              <a:t>Aetna Life and Cas. Co. v. </a:t>
            </a:r>
            <a:r>
              <a:rPr kumimoji="0" lang="en-US" sz="2800" b="0" u="sng" strike="noStrike" kern="1200" cap="none" spc="0" normalizeH="0" baseline="0" noProof="0" dirty="0" err="1">
                <a:ln>
                  <a:noFill/>
                </a:ln>
                <a:solidFill>
                  <a:prstClr val="black"/>
                </a:solidFill>
                <a:effectLst/>
                <a:uLnTx/>
                <a:uFillTx/>
                <a:latin typeface="Calibri" panose="020F0502020204030204"/>
                <a:ea typeface="+mn-ea"/>
                <a:cs typeface="+mn-cs"/>
              </a:rPr>
              <a:t>Imet</a:t>
            </a:r>
            <a:r>
              <a:rPr kumimoji="0" lang="en-US" sz="2800" b="0" u="sng" strike="noStrike" kern="1200" cap="none" spc="0" normalizeH="0" baseline="0" noProof="0" dirty="0">
                <a:ln>
                  <a:noFill/>
                </a:ln>
                <a:solidFill>
                  <a:prstClr val="black"/>
                </a:solidFill>
                <a:effectLst/>
                <a:uLnTx/>
                <a:uFillTx/>
                <a:latin typeface="Calibri" panose="020F0502020204030204"/>
                <a:ea typeface="+mn-ea"/>
                <a:cs typeface="+mn-cs"/>
              </a:rPr>
              <a:t> Mason Contractors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309 N.J. Super. 358, 364 (App. Div. 1998) (citing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Hirsch v. General Motors Corp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266 N.J. Super. 222, 234 (Law Div.1993).</a:t>
            </a:r>
          </a:p>
        </p:txBody>
      </p:sp>
      <p:sp>
        <p:nvSpPr>
          <p:cNvPr id="4" name="Slide Number Placeholder 3">
            <a:extLst>
              <a:ext uri="{FF2B5EF4-FFF2-40B4-BE49-F238E27FC236}">
                <a16:creationId xmlns:a16="http://schemas.microsoft.com/office/drawing/2014/main" id="{1AFF567D-7010-E88B-6F53-4E7A30AEE0A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28</a:t>
            </a:fld>
            <a:endParaRPr lang="en-US"/>
          </a:p>
        </p:txBody>
      </p:sp>
      <p:pic>
        <p:nvPicPr>
          <p:cNvPr id="5" name="Picture 4">
            <a:extLst>
              <a:ext uri="{FF2B5EF4-FFF2-40B4-BE49-F238E27FC236}">
                <a16:creationId xmlns:a16="http://schemas.microsoft.com/office/drawing/2014/main" id="{BB2F2547-F343-0D31-6DF3-1A521960005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153340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697F4D-5C31-84B2-DBED-5B542780B5B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80BF2E-75E0-C645-C84C-F22448AE1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C8365-ED9B-6AC4-1450-AF74C76B039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When does a party have a duty to preserve evidence?</a:t>
            </a:r>
          </a:p>
        </p:txBody>
      </p:sp>
      <p:sp>
        <p:nvSpPr>
          <p:cNvPr id="12" name="sketch line">
            <a:extLst>
              <a:ext uri="{FF2B5EF4-FFF2-40B4-BE49-F238E27FC236}">
                <a16:creationId xmlns:a16="http://schemas.microsoft.com/office/drawing/2014/main" id="{AD4EC100-5D24-1B0D-948D-DD91448C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06C3B1-4F34-A6B2-99F0-05FC4D0CAEA7}"/>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duty to preserve evidence, independent from a court order to preserve evidence arises where there is pending or probable litigation involving the defendants. There must be knowledge by the party of the existence or likelihood of litigation and foreseeability of harm to the opposing party, or in other words, discarding the evidence would be prejudicial . . . [and] the evidence must be relevant to the litigation.”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Aetna Life and Cas. Co.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309 N.J. Super. at 361.</a:t>
            </a:r>
          </a:p>
        </p:txBody>
      </p:sp>
      <p:sp>
        <p:nvSpPr>
          <p:cNvPr id="4" name="Slide Number Placeholder 3">
            <a:extLst>
              <a:ext uri="{FF2B5EF4-FFF2-40B4-BE49-F238E27FC236}">
                <a16:creationId xmlns:a16="http://schemas.microsoft.com/office/drawing/2014/main" id="{6FD2B58F-85BD-8423-42FF-9D6E99712B8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29</a:t>
            </a:fld>
            <a:endParaRPr lang="en-US"/>
          </a:p>
        </p:txBody>
      </p:sp>
      <p:pic>
        <p:nvPicPr>
          <p:cNvPr id="5" name="Picture 4">
            <a:extLst>
              <a:ext uri="{FF2B5EF4-FFF2-40B4-BE49-F238E27FC236}">
                <a16:creationId xmlns:a16="http://schemas.microsoft.com/office/drawing/2014/main" id="{AE545F0A-1CB6-6CBA-FBB5-35A5EE2C1CAA}"/>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43453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63535" y="1103359"/>
            <a:ext cx="9342665" cy="511679"/>
          </a:xfrm>
          <a:prstGeom prst="rect">
            <a:avLst/>
          </a:prstGeom>
        </p:spPr>
        <p:txBody>
          <a:bodyPr lIns="0" tIns="0" rIns="0" bIns="0" rtlCol="0" anchor="t">
            <a:spAutoFit/>
          </a:bodyPr>
          <a:lstStyle/>
          <a:p>
            <a:pPr algn="ctr">
              <a:lnSpc>
                <a:spcPts val="4200"/>
              </a:lnSpc>
              <a:spcBef>
                <a:spcPct val="0"/>
              </a:spcBef>
            </a:pPr>
            <a:r>
              <a:rPr lang="en-US" sz="2999" b="1">
                <a:solidFill>
                  <a:srgbClr val="135CAC"/>
                </a:solidFill>
                <a:latin typeface="Poppins Bold"/>
                <a:ea typeface="Poppins Bold"/>
                <a:cs typeface="Poppins Bold"/>
                <a:sym typeface="Poppins Bold"/>
              </a:rPr>
              <a:t>CONTINUING EDUCATION CREDITS</a:t>
            </a:r>
          </a:p>
        </p:txBody>
      </p:sp>
      <p:sp>
        <p:nvSpPr>
          <p:cNvPr id="3" name="Freeform 3"/>
          <p:cNvSpPr/>
          <p:nvPr/>
        </p:nvSpPr>
        <p:spPr>
          <a:xfrm>
            <a:off x="-4654446" y="267583"/>
            <a:ext cx="6322834" cy="6322834"/>
          </a:xfrm>
          <a:custGeom>
            <a:avLst/>
            <a:gdLst/>
            <a:ahLst/>
            <a:cxnLst/>
            <a:rect l="l" t="t" r="r" b="b"/>
            <a:pathLst>
              <a:path w="9484251" h="9484251">
                <a:moveTo>
                  <a:pt x="0" y="0"/>
                </a:moveTo>
                <a:lnTo>
                  <a:pt x="9484251" y="0"/>
                </a:lnTo>
                <a:lnTo>
                  <a:pt x="9484251" y="9484252"/>
                </a:lnTo>
                <a:lnTo>
                  <a:pt x="0" y="94842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42099" y="2459020"/>
            <a:ext cx="1939961" cy="1939961"/>
          </a:xfrm>
          <a:custGeom>
            <a:avLst/>
            <a:gdLst/>
            <a:ahLst/>
            <a:cxnLst/>
            <a:rect l="l" t="t" r="r" b="b"/>
            <a:pathLst>
              <a:path w="2909942" h="2909942">
                <a:moveTo>
                  <a:pt x="0" y="0"/>
                </a:moveTo>
                <a:lnTo>
                  <a:pt x="2909943" y="0"/>
                </a:lnTo>
                <a:lnTo>
                  <a:pt x="2909943" y="2909942"/>
                </a:lnTo>
                <a:lnTo>
                  <a:pt x="0" y="2909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3015109" y="2048343"/>
            <a:ext cx="7639516" cy="4123857"/>
            <a:chOff x="0" y="0"/>
            <a:chExt cx="3018080" cy="1629178"/>
          </a:xfrm>
        </p:grpSpPr>
        <p:sp>
          <p:nvSpPr>
            <p:cNvPr id="7" name="Freeform 7"/>
            <p:cNvSpPr/>
            <p:nvPr/>
          </p:nvSpPr>
          <p:spPr>
            <a:xfrm>
              <a:off x="0" y="0"/>
              <a:ext cx="3018081" cy="1629178"/>
            </a:xfrm>
            <a:custGeom>
              <a:avLst/>
              <a:gdLst/>
              <a:ahLst/>
              <a:cxnLst/>
              <a:rect l="l" t="t" r="r" b="b"/>
              <a:pathLst>
                <a:path w="3018081" h="1629178">
                  <a:moveTo>
                    <a:pt x="26349" y="0"/>
                  </a:moveTo>
                  <a:lnTo>
                    <a:pt x="2991732" y="0"/>
                  </a:lnTo>
                  <a:cubicBezTo>
                    <a:pt x="3006284" y="0"/>
                    <a:pt x="3018081" y="11797"/>
                    <a:pt x="3018081" y="26349"/>
                  </a:cubicBezTo>
                  <a:lnTo>
                    <a:pt x="3018081" y="1602830"/>
                  </a:lnTo>
                  <a:cubicBezTo>
                    <a:pt x="3018081" y="1617381"/>
                    <a:pt x="3006284" y="1629178"/>
                    <a:pt x="2991732" y="1629178"/>
                  </a:cubicBezTo>
                  <a:lnTo>
                    <a:pt x="26349" y="1629178"/>
                  </a:lnTo>
                  <a:cubicBezTo>
                    <a:pt x="11797" y="1629178"/>
                    <a:pt x="0" y="1617381"/>
                    <a:pt x="0" y="1602830"/>
                  </a:cubicBezTo>
                  <a:lnTo>
                    <a:pt x="0" y="26349"/>
                  </a:lnTo>
                  <a:cubicBezTo>
                    <a:pt x="0" y="11797"/>
                    <a:pt x="11797" y="0"/>
                    <a:pt x="26349" y="0"/>
                  </a:cubicBezTo>
                  <a:close/>
                </a:path>
              </a:pathLst>
            </a:custGeom>
            <a:solidFill>
              <a:srgbClr val="1B80CA"/>
            </a:solidFill>
          </p:spPr>
        </p:sp>
        <p:sp>
          <p:nvSpPr>
            <p:cNvPr id="8" name="TextBox 8"/>
            <p:cNvSpPr txBox="1"/>
            <p:nvPr/>
          </p:nvSpPr>
          <p:spPr>
            <a:xfrm>
              <a:off x="0" y="-57150"/>
              <a:ext cx="3018080" cy="1686328"/>
            </a:xfrm>
            <a:prstGeom prst="rect">
              <a:avLst/>
            </a:prstGeom>
          </p:spPr>
          <p:txBody>
            <a:bodyPr lIns="33867" tIns="33867" rIns="33867" bIns="33867" rtlCol="0" anchor="ctr"/>
            <a:lstStyle/>
            <a:p>
              <a:pPr algn="ctr">
                <a:lnSpc>
                  <a:spcPts val="1773"/>
                </a:lnSpc>
              </a:pPr>
              <a:endParaRPr sz="1200"/>
            </a:p>
          </p:txBody>
        </p:sp>
      </p:grpSp>
      <p:sp>
        <p:nvSpPr>
          <p:cNvPr id="9" name="TextBox 9"/>
          <p:cNvSpPr txBox="1"/>
          <p:nvPr/>
        </p:nvSpPr>
        <p:spPr>
          <a:xfrm>
            <a:off x="3413942" y="2807973"/>
            <a:ext cx="6714850" cy="854080"/>
          </a:xfrm>
          <a:prstGeom prst="rect">
            <a:avLst/>
          </a:prstGeom>
        </p:spPr>
        <p:txBody>
          <a:bodyPr lIns="0" tIns="0" rIns="0" bIns="0" rtlCol="0" anchor="t">
            <a:spAutoFit/>
          </a:bodyPr>
          <a:lstStyle/>
          <a:p>
            <a:pPr algn="just">
              <a:lnSpc>
                <a:spcPts val="2323"/>
              </a:lnSpc>
            </a:pPr>
            <a:r>
              <a:rPr lang="en-US" sz="1733" spc="154" dirty="0">
                <a:solidFill>
                  <a:srgbClr val="FFFFFF"/>
                </a:solidFill>
                <a:latin typeface="Poppins"/>
                <a:ea typeface="Poppins"/>
                <a:cs typeface="Poppins"/>
                <a:sym typeface="Poppins"/>
              </a:rPr>
              <a:t>1 QPA CREDIT: </a:t>
            </a:r>
          </a:p>
          <a:p>
            <a:pPr algn="just">
              <a:lnSpc>
                <a:spcPts val="2323"/>
              </a:lnSpc>
            </a:pPr>
            <a:r>
              <a:rPr lang="en-US" sz="1733" spc="154" dirty="0">
                <a:solidFill>
                  <a:srgbClr val="FFFFFF"/>
                </a:solidFill>
                <a:latin typeface="Poppins"/>
                <a:ea typeface="Poppins"/>
                <a:cs typeface="Poppins"/>
                <a:sym typeface="Poppins"/>
              </a:rPr>
              <a:t>•1 Office Admin / General Duties</a:t>
            </a:r>
          </a:p>
          <a:p>
            <a:pPr algn="just">
              <a:lnSpc>
                <a:spcPts val="2080"/>
              </a:lnSpc>
            </a:pPr>
            <a:endParaRPr lang="en-US" sz="1733" spc="154" dirty="0">
              <a:solidFill>
                <a:srgbClr val="FFFFFF"/>
              </a:solidFill>
              <a:latin typeface="Poppins"/>
              <a:ea typeface="Poppins"/>
              <a:cs typeface="Poppins"/>
              <a:sym typeface="Poppins"/>
            </a:endParaRPr>
          </a:p>
        </p:txBody>
      </p:sp>
      <p:sp>
        <p:nvSpPr>
          <p:cNvPr id="10" name="TextBox 10"/>
          <p:cNvSpPr txBox="1"/>
          <p:nvPr/>
        </p:nvSpPr>
        <p:spPr>
          <a:xfrm>
            <a:off x="3403010" y="3961925"/>
            <a:ext cx="7028121" cy="1072088"/>
          </a:xfrm>
          <a:prstGeom prst="rect">
            <a:avLst/>
          </a:prstGeom>
        </p:spPr>
        <p:txBody>
          <a:bodyPr lIns="0" tIns="0" rIns="0" bIns="0" rtlCol="0" anchor="t">
            <a:spAutoFit/>
          </a:bodyPr>
          <a:lstStyle/>
          <a:p>
            <a:pPr algn="just">
              <a:lnSpc>
                <a:spcPts val="2080"/>
              </a:lnSpc>
              <a:spcBef>
                <a:spcPct val="0"/>
              </a:spcBef>
            </a:pPr>
            <a:r>
              <a:rPr lang="en-US" sz="1733" dirty="0">
                <a:solidFill>
                  <a:srgbClr val="FFFFFF"/>
                </a:solidFill>
                <a:latin typeface="Poppins"/>
                <a:ea typeface="Poppins"/>
                <a:cs typeface="Poppins"/>
                <a:sym typeface="Poppins"/>
              </a:rPr>
              <a:t>Certificates will only release at the end of the program and receipt of Completed Evaluation Form.</a:t>
            </a:r>
          </a:p>
          <a:p>
            <a:pPr algn="just">
              <a:lnSpc>
                <a:spcPts val="2080"/>
              </a:lnSpc>
              <a:spcBef>
                <a:spcPct val="0"/>
              </a:spcBef>
            </a:pPr>
            <a:endParaRPr lang="en-US" sz="1733" dirty="0">
              <a:solidFill>
                <a:srgbClr val="FFFFFF"/>
              </a:solidFill>
              <a:latin typeface="Poppins"/>
              <a:ea typeface="Poppins"/>
              <a:cs typeface="Poppins"/>
              <a:sym typeface="Poppins"/>
            </a:endParaRPr>
          </a:p>
          <a:p>
            <a:pPr algn="just">
              <a:lnSpc>
                <a:spcPts val="2080"/>
              </a:lnSpc>
              <a:spcBef>
                <a:spcPct val="0"/>
              </a:spcBef>
            </a:pPr>
            <a:r>
              <a:rPr lang="en-US" sz="1733" dirty="0">
                <a:solidFill>
                  <a:srgbClr val="FFFFFF"/>
                </a:solidFill>
                <a:latin typeface="Poppins"/>
                <a:ea typeface="Poppins"/>
                <a:cs typeface="Poppins"/>
                <a:sym typeface="Poppins"/>
              </a:rPr>
              <a:t>Must be present for the entire program. </a:t>
            </a:r>
          </a:p>
        </p:txBody>
      </p:sp>
      <p:sp>
        <p:nvSpPr>
          <p:cNvPr id="11" name="Freeform 11"/>
          <p:cNvSpPr/>
          <p:nvPr/>
        </p:nvSpPr>
        <p:spPr>
          <a:xfrm>
            <a:off x="10963497" y="258355"/>
            <a:ext cx="1085407" cy="427445"/>
          </a:xfrm>
          <a:custGeom>
            <a:avLst/>
            <a:gdLst/>
            <a:ahLst/>
            <a:cxnLst/>
            <a:rect l="l" t="t" r="r" b="b"/>
            <a:pathLst>
              <a:path w="1628111" h="641168">
                <a:moveTo>
                  <a:pt x="0" y="0"/>
                </a:moveTo>
                <a:lnTo>
                  <a:pt x="1628110" y="0"/>
                </a:lnTo>
                <a:lnTo>
                  <a:pt x="1628110" y="641168"/>
                </a:lnTo>
                <a:lnTo>
                  <a:pt x="0" y="641168"/>
                </a:lnTo>
                <a:lnTo>
                  <a:pt x="0" y="0"/>
                </a:lnTo>
                <a:close/>
              </a:path>
            </a:pathLst>
          </a:custGeom>
          <a:blipFill>
            <a:blip r:embed="rId4"/>
            <a:stretch>
              <a:fillRect/>
            </a:stretch>
          </a:blipFill>
        </p:spPr>
      </p:sp>
      <p:pic>
        <p:nvPicPr>
          <p:cNvPr id="14" name="Graphic 13" descr="Brain in head with solid fill">
            <a:extLst>
              <a:ext uri="{FF2B5EF4-FFF2-40B4-BE49-F238E27FC236}">
                <a16:creationId xmlns:a16="http://schemas.microsoft.com/office/drawing/2014/main" id="{A022FC17-4AC5-409B-AE0D-1648E4C60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403" y="2574324"/>
            <a:ext cx="1709351" cy="17093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513494-5D4A-D140-B9DC-3B9615AA25B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901E4-C6A2-C665-BE40-523F13375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5EC86B-1AEB-D8E7-1050-EB47AF78CEB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What happens if a Court finds evidence was spoliated?</a:t>
            </a:r>
            <a:br>
              <a:rPr lang="en-US" sz="3600" b="1" dirty="0">
                <a:solidFill>
                  <a:srgbClr val="1D5103"/>
                </a:solidFill>
              </a:rPr>
            </a:br>
            <a:endParaRPr lang="en-US" sz="3600" b="1" dirty="0">
              <a:solidFill>
                <a:srgbClr val="1D5103"/>
              </a:solidFill>
            </a:endParaRPr>
          </a:p>
        </p:txBody>
      </p:sp>
      <p:sp>
        <p:nvSpPr>
          <p:cNvPr id="12" name="sketch line">
            <a:extLst>
              <a:ext uri="{FF2B5EF4-FFF2-40B4-BE49-F238E27FC236}">
                <a16:creationId xmlns:a16="http://schemas.microsoft.com/office/drawing/2014/main" id="{C0B2D113-DD6E-E0D2-010A-796460F7D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661E0D-52B8-38F8-9E39-223A7027E58F}"/>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“One remedy available to a litigant who has been prejudiced by intentional spoliation is a discovery sanction pursuant to Rule 4:23-2(b).  </a:t>
            </a:r>
            <a:r>
              <a:rPr kumimoji="0" lang="en-US" sz="2800" b="0" i="0" u="sng" strike="noStrike" kern="1200" cap="none" spc="0" normalizeH="0" baseline="0" noProof="0" dirty="0" err="1">
                <a:ln>
                  <a:noFill/>
                </a:ln>
                <a:solidFill>
                  <a:prstClr val="black"/>
                </a:solidFill>
                <a:effectLst/>
                <a:uLnTx/>
                <a:uFillTx/>
                <a:latin typeface="Calibri" panose="020F0502020204030204"/>
                <a:ea typeface="+mn-ea"/>
                <a:cs typeface="+mn-cs"/>
              </a:rPr>
              <a:t>Rosenblit</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v. Zimmerman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166 N.J. 391, 402 (2001).  This rule allows a court to "order that designated facts be taken as established, refuse to permit the disobedient party to support or oppose designated claims or defenses, prohibit the introduction of designated matters into evidence, dismiss an action, or enter judgment by default."  </a:t>
            </a:r>
            <a:r>
              <a:rPr kumimoji="0" lang="en-US" sz="2800" b="0" i="0" u="sng" strike="noStrike" kern="1200" cap="none" spc="0" normalizeH="0" baseline="0" noProof="0" dirty="0" err="1">
                <a:ln>
                  <a:noFill/>
                </a:ln>
                <a:solidFill>
                  <a:prstClr val="black"/>
                </a:solidFill>
                <a:effectLst/>
                <a:uLnTx/>
                <a:uFillTx/>
                <a:latin typeface="Calibri" panose="020F0502020204030204"/>
                <a:ea typeface="+mn-ea"/>
                <a:cs typeface="+mn-cs"/>
              </a:rPr>
              <a:t>Rosenblit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166 N.J. at 402-03.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0DCF783-207A-4F42-9213-F168F1B0DE2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30</a:t>
            </a:fld>
            <a:endParaRPr lang="en-US"/>
          </a:p>
        </p:txBody>
      </p:sp>
      <p:pic>
        <p:nvPicPr>
          <p:cNvPr id="5" name="Picture 4">
            <a:extLst>
              <a:ext uri="{FF2B5EF4-FFF2-40B4-BE49-F238E27FC236}">
                <a16:creationId xmlns:a16="http://schemas.microsoft.com/office/drawing/2014/main" id="{1AFD7427-79DD-9038-8F7B-BDDAC1D1B677}"/>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3222091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E476AE-36EA-1B98-87A9-D1FA92950A2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DEC90E-8812-CC47-247B-64F6DD9B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FEF51-22FB-8200-2280-C294C8355BF4}"/>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1" dirty="0">
                <a:solidFill>
                  <a:srgbClr val="1D5103"/>
                </a:solidFill>
              </a:rPr>
              <a:t>Courts take spoliation seriously: </a:t>
            </a:r>
            <a:br>
              <a:rPr lang="en-US" sz="3600" b="1" dirty="0">
                <a:solidFill>
                  <a:srgbClr val="1D5103"/>
                </a:solidFill>
              </a:rPr>
            </a:br>
            <a:endParaRPr lang="en-US" sz="3600" b="1" dirty="0">
              <a:solidFill>
                <a:srgbClr val="1D5103"/>
              </a:solidFill>
            </a:endParaRPr>
          </a:p>
        </p:txBody>
      </p:sp>
      <p:sp>
        <p:nvSpPr>
          <p:cNvPr id="12" name="sketch line">
            <a:extLst>
              <a:ext uri="{FF2B5EF4-FFF2-40B4-BE49-F238E27FC236}">
                <a16:creationId xmlns:a16="http://schemas.microsoft.com/office/drawing/2014/main" id="{A82B03D1-5624-E432-0A80-3878562B3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29E8F6-D2C4-D3E9-3173-BC2F7F5DC7FE}"/>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party who destroys evidence interferes with the ability to defend or prosecute a lawsuit and their right to discovery.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Aetna Life and Cas. Co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309 N.J. Super. at 364 (citing Hirsch, 266 N.J. Super. at 245.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74DE0FD-345D-D5F5-05D2-C7103DCC4D8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31</a:t>
            </a:fld>
            <a:endParaRPr lang="en-US"/>
          </a:p>
        </p:txBody>
      </p:sp>
      <p:pic>
        <p:nvPicPr>
          <p:cNvPr id="5" name="Picture 4">
            <a:extLst>
              <a:ext uri="{FF2B5EF4-FFF2-40B4-BE49-F238E27FC236}">
                <a16:creationId xmlns:a16="http://schemas.microsoft.com/office/drawing/2014/main" id="{01702E01-ECCB-9EB9-5F97-42E7E755EBB1}"/>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3974018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051F7C-FDB5-2D2A-50CC-8F513B485C0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7CD831-0618-D477-1D7D-7A0938DC6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ED877-3DD2-1F91-35AE-7D4479FA7E0C}"/>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algn="ctr"/>
            <a:br>
              <a:rPr lang="en-US" sz="3600" b="1" dirty="0">
                <a:solidFill>
                  <a:srgbClr val="1D5103"/>
                </a:solidFill>
              </a:rPr>
            </a:br>
            <a:r>
              <a:rPr lang="en-US" sz="3600" b="1" dirty="0">
                <a:solidFill>
                  <a:srgbClr val="1D5103"/>
                </a:solidFill>
              </a:rPr>
              <a:t>A Court may give an adverse inference charge:</a:t>
            </a:r>
            <a:br>
              <a:rPr lang="en-US" sz="3600" b="1" dirty="0">
                <a:solidFill>
                  <a:srgbClr val="1D5103"/>
                </a:solidFill>
              </a:rPr>
            </a:br>
            <a:br>
              <a:rPr lang="en-US" sz="3600" b="1" dirty="0">
                <a:solidFill>
                  <a:srgbClr val="1D5103"/>
                </a:solidFill>
              </a:rPr>
            </a:br>
            <a:endParaRPr lang="en-US" sz="3600" b="1" dirty="0">
              <a:solidFill>
                <a:srgbClr val="1D5103"/>
              </a:solidFill>
            </a:endParaRPr>
          </a:p>
        </p:txBody>
      </p:sp>
      <p:sp>
        <p:nvSpPr>
          <p:cNvPr id="12" name="sketch line">
            <a:extLst>
              <a:ext uri="{FF2B5EF4-FFF2-40B4-BE49-F238E27FC236}">
                <a16:creationId xmlns:a16="http://schemas.microsoft.com/office/drawing/2014/main" id="{F270CB36-FBDC-12F5-129D-B68341FC4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EE8700-D06A-F825-1326-027A5161E43C}"/>
              </a:ext>
            </a:extLst>
          </p:cNvPr>
          <p:cNvSpPr>
            <a:spLocks noGrp="1"/>
          </p:cNvSpPr>
          <p:nvPr>
            <p:ph idx="1"/>
          </p:nvPr>
        </p:nvSpPr>
        <p:spPr>
          <a:xfrm>
            <a:off x="838200" y="1672430"/>
            <a:ext cx="10515600" cy="45872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spoliation inference permits the jury to infer that the evidence destroyed or concealed would not have been favorable to the spoliator." </a:t>
            </a:r>
            <a:r>
              <a:rPr kumimoji="0" lang="en-US" sz="2800" b="0" i="0" u="sng" strike="noStrike" kern="1200" cap="none" spc="0" normalizeH="0" baseline="0" noProof="0" dirty="0" err="1">
                <a:ln>
                  <a:noFill/>
                </a:ln>
                <a:solidFill>
                  <a:prstClr val="black"/>
                </a:solidFill>
                <a:effectLst/>
                <a:uLnTx/>
                <a:uFillTx/>
                <a:latin typeface="Calibri" panose="020F0502020204030204"/>
                <a:ea typeface="+mn-ea"/>
                <a:cs typeface="+mn-cs"/>
              </a:rPr>
              <a:t>Rosenblit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supra, 166 N.J. at 401-02;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 "serves the purpose 'of evening the playing field where evidence has been hidden or destroyed."  </a:t>
            </a:r>
            <a:r>
              <a:rPr kumimoji="0" lang="en-US" sz="2800" b="0" i="0" u="sng" strike="noStrike" kern="1200" cap="none" spc="0" normalizeH="0" baseline="0" noProof="0" dirty="0" err="1">
                <a:ln>
                  <a:noFill/>
                </a:ln>
                <a:solidFill>
                  <a:prstClr val="black"/>
                </a:solidFill>
                <a:effectLst/>
                <a:uLnTx/>
                <a:uFillTx/>
                <a:latin typeface="Calibri" panose="020F0502020204030204"/>
                <a:ea typeface="+mn-ea"/>
                <a:cs typeface="+mn-cs"/>
              </a:rPr>
              <a:t>Rosenblit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supra, 166 N.J. at 401.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D6ECA35-46C8-FA96-233C-F8C5CE6F344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32</a:t>
            </a:fld>
            <a:endParaRPr lang="en-US"/>
          </a:p>
        </p:txBody>
      </p:sp>
      <p:pic>
        <p:nvPicPr>
          <p:cNvPr id="5" name="Picture 4">
            <a:extLst>
              <a:ext uri="{FF2B5EF4-FFF2-40B4-BE49-F238E27FC236}">
                <a16:creationId xmlns:a16="http://schemas.microsoft.com/office/drawing/2014/main" id="{E63BDAC7-97F8-D23C-BE1A-E37F1B5E4251}"/>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363819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73ABD0-224B-E750-5DEB-90F17FC5E08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131D73-8C37-EB54-9B7D-6B9A2040B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2BBD2-EDB9-C386-CB54-ED1AB53419EA}"/>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algn="ctr"/>
            <a:br>
              <a:rPr lang="en-US" sz="3600" b="1" dirty="0">
                <a:solidFill>
                  <a:srgbClr val="1D5103"/>
                </a:solidFill>
              </a:rPr>
            </a:br>
            <a:br>
              <a:rPr lang="en-US" sz="3600" b="1" dirty="0">
                <a:solidFill>
                  <a:srgbClr val="1D5103"/>
                </a:solidFill>
              </a:rPr>
            </a:br>
            <a:r>
              <a:rPr lang="en-US" sz="3600" b="1" dirty="0">
                <a:solidFill>
                  <a:srgbClr val="1D5103"/>
                </a:solidFill>
              </a:rPr>
              <a:t>Example of adverse interest:</a:t>
            </a:r>
            <a:br>
              <a:rPr lang="en-US" sz="3600" b="1" dirty="0">
                <a:solidFill>
                  <a:srgbClr val="1D5103"/>
                </a:solidFill>
              </a:rPr>
            </a:br>
            <a:r>
              <a:rPr lang="en-US" sz="3600" b="1" dirty="0">
                <a:solidFill>
                  <a:srgbClr val="1D5103"/>
                </a:solidFill>
              </a:rPr>
              <a:t> </a:t>
            </a:r>
            <a:br>
              <a:rPr lang="en-US" sz="3600" b="1" dirty="0">
                <a:solidFill>
                  <a:srgbClr val="1D5103"/>
                </a:solidFill>
              </a:rPr>
            </a:br>
            <a:endParaRPr lang="en-US" sz="3600" b="1" dirty="0">
              <a:solidFill>
                <a:srgbClr val="1D5103"/>
              </a:solidFill>
            </a:endParaRPr>
          </a:p>
        </p:txBody>
      </p:sp>
      <p:sp>
        <p:nvSpPr>
          <p:cNvPr id="12" name="sketch line">
            <a:extLst>
              <a:ext uri="{FF2B5EF4-FFF2-40B4-BE49-F238E27FC236}">
                <a16:creationId xmlns:a16="http://schemas.microsoft.com/office/drawing/2014/main" id="{FB65070B-203E-5AFD-D42D-A725A452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79231D-FC26-E086-D9F7-8F398FE707F2}"/>
              </a:ext>
            </a:extLst>
          </p:cNvPr>
          <p:cNvSpPr>
            <a:spLocks noGrp="1"/>
          </p:cNvSpPr>
          <p:nvPr>
            <p:ph idx="1"/>
          </p:nvPr>
        </p:nvSpPr>
        <p:spPr>
          <a:xfrm>
            <a:off x="838200" y="1672430"/>
            <a:ext cx="10515600" cy="4587293"/>
          </a:xfrm>
        </p:spPr>
        <p:txBody>
          <a:bodyPr vert="horz" lIns="91440" tIns="45720" rIns="91440" bIns="45720" rtlCol="0" anchor="t">
            <a:noAutofit/>
          </a:bodyPr>
          <a:lstStyle/>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the close of plaintiff's case, the court provided the following adverse inference charge: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did hear some testimony from . . . plaintiff regarding a Ring doorbell video and that is relevant to the matter before you. . . . [P]</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laintiff</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has failed to maintain the video and therefore won't have it here for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 these circumstances you have the right to infer that the video, had it been produced, would have been adverse to the interest of . . . plaintiff . . .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Gonter v. Dawson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2025 N.J. Super.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Unpub</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LEXIS 1849, *9, 2025 LX 402607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9E00B07-1A5C-FBF0-0726-FD41E436811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33</a:t>
            </a:fld>
            <a:endParaRPr lang="en-US"/>
          </a:p>
        </p:txBody>
      </p:sp>
      <p:pic>
        <p:nvPicPr>
          <p:cNvPr id="5" name="Picture 4">
            <a:extLst>
              <a:ext uri="{FF2B5EF4-FFF2-40B4-BE49-F238E27FC236}">
                <a16:creationId xmlns:a16="http://schemas.microsoft.com/office/drawing/2014/main" id="{F61138C3-5A9C-BE78-C0D0-30998D15D2BE}"/>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1865137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A56C4B-4E6D-CC66-DCEA-B641E40BEB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1B83F2-5686-36BC-6AEA-FDFF56EAA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4884C-F908-3D41-F1F6-63FE9400D07C}"/>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algn="ctr"/>
            <a:br>
              <a:rPr lang="en-US" sz="3600" b="1" dirty="0">
                <a:solidFill>
                  <a:srgbClr val="1D5103"/>
                </a:solidFill>
              </a:rPr>
            </a:br>
            <a:br>
              <a:rPr lang="en-US" sz="3600" b="1" dirty="0">
                <a:solidFill>
                  <a:srgbClr val="1D5103"/>
                </a:solidFill>
              </a:rPr>
            </a:br>
            <a:r>
              <a:rPr lang="en-US" sz="3600" b="1" dirty="0">
                <a:solidFill>
                  <a:srgbClr val="1D5103"/>
                </a:solidFill>
              </a:rPr>
              <a:t>Takeaways </a:t>
            </a:r>
            <a:br>
              <a:rPr lang="en-US" sz="3600" b="1" dirty="0">
                <a:solidFill>
                  <a:srgbClr val="1D5103"/>
                </a:solidFill>
              </a:rPr>
            </a:br>
            <a:endParaRPr lang="en-US" sz="3600" b="1" dirty="0">
              <a:solidFill>
                <a:srgbClr val="1D5103"/>
              </a:solidFill>
            </a:endParaRPr>
          </a:p>
        </p:txBody>
      </p:sp>
      <p:sp>
        <p:nvSpPr>
          <p:cNvPr id="12" name="sketch line">
            <a:extLst>
              <a:ext uri="{FF2B5EF4-FFF2-40B4-BE49-F238E27FC236}">
                <a16:creationId xmlns:a16="http://schemas.microsoft.com/office/drawing/2014/main" id="{0EC0B0C2-3ECB-B3D1-A5D1-D3F0F741B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238A1C-D7A1-B2D2-0C0C-BCE2455162E7}"/>
              </a:ext>
            </a:extLst>
          </p:cNvPr>
          <p:cNvSpPr>
            <a:spLocks noGrp="1"/>
          </p:cNvSpPr>
          <p:nvPr>
            <p:ph idx="1"/>
          </p:nvPr>
        </p:nvSpPr>
        <p:spPr>
          <a:xfrm>
            <a:off x="838200" y="1672430"/>
            <a:ext cx="10515600" cy="4587293"/>
          </a:xfrm>
        </p:spPr>
        <p:txBody>
          <a:bodyPr vert="horz" lIns="91440" tIns="45720" rIns="91440" bIns="45720" rtlCol="0" anchor="t">
            <a:noAutofit/>
          </a:bodyPr>
          <a:lstStyle/>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Immediately report the incident to the insurance carrier / claims handler</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Complete required internal documentation </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 not admit fault or volunteer conclusions because staff often don’t yet know all relevant facts</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Collect key factual details quickly while evidence is fresh </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Preserve evidence within the District’s control</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Spoliation risk is real: destroying or failing to preserve relevant evidence can trigger sanctions</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Duty to preserve evidence begins when litigation is pending or reasonably anticipated</a:t>
            </a:r>
          </a:p>
          <a:p>
            <a:pP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Courts can impose serious consequences for spoliation</a:t>
            </a:r>
          </a:p>
          <a:p>
            <a:pPr>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Bottom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line: treat early evidence preservation like case defense preparation from day one</a:t>
            </a:r>
          </a:p>
        </p:txBody>
      </p:sp>
      <p:sp>
        <p:nvSpPr>
          <p:cNvPr id="4" name="Slide Number Placeholder 3">
            <a:extLst>
              <a:ext uri="{FF2B5EF4-FFF2-40B4-BE49-F238E27FC236}">
                <a16:creationId xmlns:a16="http://schemas.microsoft.com/office/drawing/2014/main" id="{8649C7B9-ADBC-96AC-88B9-F23EA63D3CB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34</a:t>
            </a:fld>
            <a:endParaRPr lang="en-US"/>
          </a:p>
        </p:txBody>
      </p:sp>
      <p:pic>
        <p:nvPicPr>
          <p:cNvPr id="5" name="Picture 4">
            <a:extLst>
              <a:ext uri="{FF2B5EF4-FFF2-40B4-BE49-F238E27FC236}">
                <a16:creationId xmlns:a16="http://schemas.microsoft.com/office/drawing/2014/main" id="{0E0D5655-4D2D-03AF-883F-DE99962CCE12}"/>
              </a:ext>
            </a:extLst>
          </p:cNvPr>
          <p:cNvPicPr>
            <a:picLocks noChangeAspect="1"/>
          </p:cNvPicPr>
          <p:nvPr/>
        </p:nvPicPr>
        <p:blipFill>
          <a:blip r:embed="rId3"/>
          <a:stretch>
            <a:fillRect/>
          </a:stretch>
        </p:blipFill>
        <p:spPr>
          <a:xfrm>
            <a:off x="330259" y="5758556"/>
            <a:ext cx="780356" cy="780356"/>
          </a:xfrm>
          <a:prstGeom prst="rect">
            <a:avLst/>
          </a:prstGeom>
        </p:spPr>
      </p:pic>
    </p:spTree>
    <p:extLst>
      <p:ext uri="{BB962C8B-B14F-4D97-AF65-F5344CB8AC3E}">
        <p14:creationId xmlns:p14="http://schemas.microsoft.com/office/powerpoint/2010/main" val="29681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3F2033-9783-9C55-312B-F45611574A74}"/>
              </a:ext>
            </a:extLst>
          </p:cNvPr>
          <p:cNvSpPr>
            <a:spLocks noGrp="1"/>
          </p:cNvSpPr>
          <p:nvPr>
            <p:ph type="title"/>
          </p:nvPr>
        </p:nvSpPr>
        <p:spPr>
          <a:xfrm>
            <a:off x="638881" y="639193"/>
            <a:ext cx="9816333" cy="3573516"/>
          </a:xfrm>
        </p:spPr>
        <p:txBody>
          <a:bodyPr vert="horz" lIns="91440" tIns="45720" rIns="91440" bIns="45720" rtlCol="0" anchor="b">
            <a:normAutofit/>
          </a:bodyPr>
          <a:lstStyle/>
          <a:p>
            <a:r>
              <a:rPr lang="en-US" sz="6600" b="1" dirty="0">
                <a:solidFill>
                  <a:srgbClr val="1D5103"/>
                </a:solidFill>
              </a:rPr>
              <a:t>Thank you!</a:t>
            </a:r>
            <a:endParaRPr lang="en-US" sz="6600" b="1" dirty="0">
              <a:solidFill>
                <a:srgbClr val="1D5103"/>
              </a:solidFill>
              <a:ea typeface="Calibri Light"/>
              <a:cs typeface="Calibri Light"/>
            </a:endParaRP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36A251C-EB98-260F-DC78-DF85EC1EF5B9}"/>
              </a:ext>
            </a:extLst>
          </p:cNvPr>
          <p:cNvPicPr>
            <a:picLocks noGrp="1" noChangeAspect="1"/>
          </p:cNvPicPr>
          <p:nvPr>
            <p:ph idx="1"/>
          </p:nvPr>
        </p:nvPicPr>
        <p:blipFill>
          <a:blip r:embed="rId2"/>
          <a:stretch>
            <a:fillRect/>
          </a:stretch>
        </p:blipFill>
        <p:spPr>
          <a:xfrm>
            <a:off x="4718950" y="5384516"/>
            <a:ext cx="7214616" cy="919863"/>
          </a:xfrm>
          <a:prstGeom prst="rect">
            <a:avLst/>
          </a:prstGeom>
        </p:spPr>
      </p:pic>
      <p:sp>
        <p:nvSpPr>
          <p:cNvPr id="8" name="TextBox 7">
            <a:extLst>
              <a:ext uri="{FF2B5EF4-FFF2-40B4-BE49-F238E27FC236}">
                <a16:creationId xmlns:a16="http://schemas.microsoft.com/office/drawing/2014/main" id="{ABB56757-D337-4002-D532-24B28890195D}"/>
              </a:ext>
            </a:extLst>
          </p:cNvPr>
          <p:cNvSpPr txBox="1"/>
          <p:nvPr/>
        </p:nvSpPr>
        <p:spPr>
          <a:xfrm>
            <a:off x="387926" y="5016494"/>
            <a:ext cx="4072590" cy="1384995"/>
          </a:xfrm>
          <a:prstGeom prst="rect">
            <a:avLst/>
          </a:prstGeom>
          <a:noFill/>
        </p:spPr>
        <p:txBody>
          <a:bodyPr wrap="square" lIns="91440" tIns="45720" rIns="91440" bIns="45720" rtlCol="0" anchor="t">
            <a:spAutoFit/>
          </a:bodyPr>
          <a:lstStyle/>
          <a:p>
            <a:r>
              <a:rPr lang="en-US" sz="2800" dirty="0">
                <a:latin typeface="+mj-lt"/>
              </a:rPr>
              <a:t>Teddy Strickland, Esquire Brett Gorman, Esquire</a:t>
            </a:r>
          </a:p>
          <a:p>
            <a:r>
              <a:rPr lang="en-US" sz="2800" dirty="0">
                <a:latin typeface="+mj-lt"/>
                <a:ea typeface="Calibri Light"/>
                <a:cs typeface="Calibri Light"/>
              </a:rPr>
              <a:t>January 2026</a:t>
            </a:r>
          </a:p>
        </p:txBody>
      </p:sp>
    </p:spTree>
    <p:extLst>
      <p:ext uri="{BB962C8B-B14F-4D97-AF65-F5344CB8AC3E}">
        <p14:creationId xmlns:p14="http://schemas.microsoft.com/office/powerpoint/2010/main" val="4028445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005331">
            <a:off x="2530231" y="-633926"/>
            <a:ext cx="3709847" cy="3709847"/>
          </a:xfrm>
          <a:custGeom>
            <a:avLst/>
            <a:gdLst/>
            <a:ahLst/>
            <a:cxnLst/>
            <a:rect l="l" t="t" r="r" b="b"/>
            <a:pathLst>
              <a:path w="5564770" h="5564770">
                <a:moveTo>
                  <a:pt x="0" y="0"/>
                </a:moveTo>
                <a:lnTo>
                  <a:pt x="5564770" y="0"/>
                </a:lnTo>
                <a:lnTo>
                  <a:pt x="5564770" y="5564770"/>
                </a:lnTo>
                <a:lnTo>
                  <a:pt x="0" y="5564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17599" y="4540085"/>
            <a:ext cx="2766172" cy="2766172"/>
          </a:xfrm>
          <a:custGeom>
            <a:avLst/>
            <a:gdLst/>
            <a:ahLst/>
            <a:cxnLst/>
            <a:rect l="l" t="t" r="r" b="b"/>
            <a:pathLst>
              <a:path w="4149258" h="4149258">
                <a:moveTo>
                  <a:pt x="0" y="0"/>
                </a:moveTo>
                <a:lnTo>
                  <a:pt x="4149258" y="0"/>
                </a:lnTo>
                <a:lnTo>
                  <a:pt x="4149258" y="4149258"/>
                </a:lnTo>
                <a:lnTo>
                  <a:pt x="0" y="41492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1650206" y="1650207"/>
            <a:ext cx="6858000" cy="3557587"/>
          </a:xfrm>
          <a:custGeom>
            <a:avLst/>
            <a:gdLst/>
            <a:ahLst/>
            <a:cxnLst/>
            <a:rect l="l" t="t" r="r" b="b"/>
            <a:pathLst>
              <a:path w="10287000" h="5336381">
                <a:moveTo>
                  <a:pt x="0" y="0"/>
                </a:moveTo>
                <a:lnTo>
                  <a:pt x="10287000" y="0"/>
                </a:lnTo>
                <a:lnTo>
                  <a:pt x="10287000" y="5336382"/>
                </a:lnTo>
                <a:lnTo>
                  <a:pt x="0" y="5336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538215" y="977531"/>
            <a:ext cx="5180218" cy="5180218"/>
          </a:xfrm>
          <a:custGeom>
            <a:avLst/>
            <a:gdLst/>
            <a:ahLst/>
            <a:cxnLst/>
            <a:rect l="l" t="t" r="r" b="b"/>
            <a:pathLst>
              <a:path w="7770327" h="7770327">
                <a:moveTo>
                  <a:pt x="0" y="0"/>
                </a:moveTo>
                <a:lnTo>
                  <a:pt x="7770327" y="0"/>
                </a:lnTo>
                <a:lnTo>
                  <a:pt x="7770327" y="7770327"/>
                </a:lnTo>
                <a:lnTo>
                  <a:pt x="0" y="7770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a:grpSpLocks noChangeAspect="1"/>
          </p:cNvGrpSpPr>
          <p:nvPr/>
        </p:nvGrpSpPr>
        <p:grpSpPr>
          <a:xfrm>
            <a:off x="781686" y="1220998"/>
            <a:ext cx="4702193" cy="4702174"/>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4906" r="-24906"/>
              </a:stretch>
            </a:blipFill>
          </p:spPr>
        </p:sp>
      </p:grpSp>
      <p:grpSp>
        <p:nvGrpSpPr>
          <p:cNvPr id="8" name="Group 8"/>
          <p:cNvGrpSpPr/>
          <p:nvPr/>
        </p:nvGrpSpPr>
        <p:grpSpPr>
          <a:xfrm>
            <a:off x="6705600" y="3702035"/>
            <a:ext cx="5752202" cy="614680"/>
            <a:chOff x="0" y="0"/>
            <a:chExt cx="2188575" cy="242837"/>
          </a:xfrm>
        </p:grpSpPr>
        <p:sp>
          <p:nvSpPr>
            <p:cNvPr id="9" name="Freeform 9"/>
            <p:cNvSpPr/>
            <p:nvPr/>
          </p:nvSpPr>
          <p:spPr>
            <a:xfrm>
              <a:off x="0" y="0"/>
              <a:ext cx="2188575" cy="242837"/>
            </a:xfrm>
            <a:custGeom>
              <a:avLst/>
              <a:gdLst/>
              <a:ahLst/>
              <a:cxnLst/>
              <a:rect l="l" t="t" r="r" b="b"/>
              <a:pathLst>
                <a:path w="2188575" h="242837">
                  <a:moveTo>
                    <a:pt x="46583" y="0"/>
                  </a:moveTo>
                  <a:lnTo>
                    <a:pt x="2141992" y="0"/>
                  </a:lnTo>
                  <a:cubicBezTo>
                    <a:pt x="2167719" y="0"/>
                    <a:pt x="2188575" y="20856"/>
                    <a:pt x="2188575" y="46583"/>
                  </a:cubicBezTo>
                  <a:lnTo>
                    <a:pt x="2188575" y="196253"/>
                  </a:lnTo>
                  <a:cubicBezTo>
                    <a:pt x="2188575" y="208608"/>
                    <a:pt x="2183667" y="220457"/>
                    <a:pt x="2174931" y="229193"/>
                  </a:cubicBezTo>
                  <a:cubicBezTo>
                    <a:pt x="2166195" y="237929"/>
                    <a:pt x="2154346" y="242837"/>
                    <a:pt x="2141992" y="242837"/>
                  </a:cubicBezTo>
                  <a:lnTo>
                    <a:pt x="46583" y="242837"/>
                  </a:lnTo>
                  <a:cubicBezTo>
                    <a:pt x="20856" y="242837"/>
                    <a:pt x="0" y="221980"/>
                    <a:pt x="0" y="196253"/>
                  </a:cubicBezTo>
                  <a:lnTo>
                    <a:pt x="0" y="46583"/>
                  </a:lnTo>
                  <a:cubicBezTo>
                    <a:pt x="0" y="20856"/>
                    <a:pt x="20856" y="0"/>
                    <a:pt x="46583" y="0"/>
                  </a:cubicBezTo>
                  <a:close/>
                </a:path>
              </a:pathLst>
            </a:custGeom>
            <a:solidFill>
              <a:srgbClr val="135CAC"/>
            </a:solidFill>
          </p:spPr>
        </p:sp>
        <p:sp>
          <p:nvSpPr>
            <p:cNvPr id="10" name="TextBox 10"/>
            <p:cNvSpPr txBox="1"/>
            <p:nvPr/>
          </p:nvSpPr>
          <p:spPr>
            <a:xfrm>
              <a:off x="0" y="-38100"/>
              <a:ext cx="2188575" cy="280937"/>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TextBox 11"/>
          <p:cNvSpPr txBox="1"/>
          <p:nvPr/>
        </p:nvSpPr>
        <p:spPr>
          <a:xfrm>
            <a:off x="6917973" y="3791995"/>
            <a:ext cx="4588228" cy="365100"/>
          </a:xfrm>
          <a:prstGeom prst="rect">
            <a:avLst/>
          </a:prstGeom>
        </p:spPr>
        <p:txBody>
          <a:bodyPr wrap="square" lIns="0" tIns="0" rIns="0" bIns="0" rtlCol="0" anchor="t">
            <a:spAutoFit/>
          </a:bodyPr>
          <a:lstStyle/>
          <a:p>
            <a:pPr algn="r">
              <a:lnSpc>
                <a:spcPts val="2987"/>
              </a:lnSpc>
              <a:spcBef>
                <a:spcPct val="0"/>
              </a:spcBef>
            </a:pPr>
            <a:r>
              <a:rPr lang="en-US" sz="2133" spc="320" dirty="0">
                <a:solidFill>
                  <a:srgbClr val="FFFFFF"/>
                </a:solidFill>
                <a:latin typeface="Poppins"/>
                <a:ea typeface="Poppins"/>
                <a:cs typeface="Poppins"/>
                <a:sym typeface="Poppins"/>
              </a:rPr>
              <a:t>CAIP WINTER MEETING 2026</a:t>
            </a:r>
          </a:p>
        </p:txBody>
      </p:sp>
      <p:sp>
        <p:nvSpPr>
          <p:cNvPr id="12" name="TextBox 12"/>
          <p:cNvSpPr txBox="1"/>
          <p:nvPr/>
        </p:nvSpPr>
        <p:spPr>
          <a:xfrm>
            <a:off x="6096000" y="2604785"/>
            <a:ext cx="5410200" cy="924997"/>
          </a:xfrm>
          <a:prstGeom prst="rect">
            <a:avLst/>
          </a:prstGeom>
        </p:spPr>
        <p:txBody>
          <a:bodyPr lIns="0" tIns="0" rIns="0" bIns="0" rtlCol="0" anchor="t">
            <a:spAutoFit/>
          </a:bodyPr>
          <a:lstStyle/>
          <a:p>
            <a:pPr algn="r">
              <a:lnSpc>
                <a:spcPts val="7009"/>
              </a:lnSpc>
            </a:pPr>
            <a:r>
              <a:rPr lang="en-US" sz="7009" b="1">
                <a:solidFill>
                  <a:srgbClr val="135CAC"/>
                </a:solidFill>
                <a:latin typeface="Poppins Bold"/>
                <a:ea typeface="Poppins Bold"/>
                <a:cs typeface="Poppins Bold"/>
                <a:sym typeface="Poppins Bold"/>
              </a:rPr>
              <a:t>Thank You</a:t>
            </a:r>
          </a:p>
        </p:txBody>
      </p:sp>
      <p:sp>
        <p:nvSpPr>
          <p:cNvPr id="13" name="Freeform 13"/>
          <p:cNvSpPr/>
          <p:nvPr/>
        </p:nvSpPr>
        <p:spPr>
          <a:xfrm rot="-8543615">
            <a:off x="-1932845" y="1768184"/>
            <a:ext cx="3321633" cy="3321633"/>
          </a:xfrm>
          <a:custGeom>
            <a:avLst/>
            <a:gdLst/>
            <a:ahLst/>
            <a:cxnLst/>
            <a:rect l="l" t="t" r="r" b="b"/>
            <a:pathLst>
              <a:path w="4982450" h="4982450">
                <a:moveTo>
                  <a:pt x="0" y="0"/>
                </a:moveTo>
                <a:lnTo>
                  <a:pt x="4982450" y="0"/>
                </a:lnTo>
                <a:lnTo>
                  <a:pt x="4982450" y="4982450"/>
                </a:lnTo>
                <a:lnTo>
                  <a:pt x="0" y="49824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9369580" y="379573"/>
            <a:ext cx="2136620" cy="841425"/>
          </a:xfrm>
          <a:custGeom>
            <a:avLst/>
            <a:gdLst/>
            <a:ahLst/>
            <a:cxnLst/>
            <a:rect l="l" t="t" r="r" b="b"/>
            <a:pathLst>
              <a:path w="3204930" h="1262137">
                <a:moveTo>
                  <a:pt x="0" y="0"/>
                </a:moveTo>
                <a:lnTo>
                  <a:pt x="3204930" y="0"/>
                </a:lnTo>
                <a:lnTo>
                  <a:pt x="3204930" y="1262137"/>
                </a:lnTo>
                <a:lnTo>
                  <a:pt x="0" y="1262137"/>
                </a:lnTo>
                <a:lnTo>
                  <a:pt x="0" y="0"/>
                </a:lnTo>
                <a:close/>
              </a:path>
            </a:pathLst>
          </a:custGeom>
          <a:blipFill>
            <a:blip r:embed="rId7"/>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3855" y="595641"/>
            <a:ext cx="6677453" cy="670248"/>
          </a:xfrm>
          <a:prstGeom prst="rect">
            <a:avLst/>
          </a:prstGeom>
        </p:spPr>
        <p:txBody>
          <a:bodyPr lIns="0" tIns="0" rIns="0" bIns="0" rtlCol="0" anchor="t">
            <a:spAutoFit/>
          </a:bodyPr>
          <a:lstStyle/>
          <a:p>
            <a:pPr>
              <a:lnSpc>
                <a:spcPts val="5506"/>
              </a:lnSpc>
              <a:spcBef>
                <a:spcPct val="0"/>
              </a:spcBef>
            </a:pPr>
            <a:r>
              <a:rPr lang="en-US" sz="3933" b="1">
                <a:solidFill>
                  <a:srgbClr val="135CAC"/>
                </a:solidFill>
                <a:latin typeface="Poppins Bold"/>
                <a:ea typeface="Poppins Bold"/>
                <a:cs typeface="Poppins Bold"/>
                <a:sym typeface="Poppins Bold"/>
              </a:rPr>
              <a:t>NJSIG EXECUTIVE REPORT</a:t>
            </a:r>
          </a:p>
        </p:txBody>
      </p:sp>
      <p:sp>
        <p:nvSpPr>
          <p:cNvPr id="3" name="TextBox 3"/>
          <p:cNvSpPr txBox="1"/>
          <p:nvPr/>
        </p:nvSpPr>
        <p:spPr>
          <a:xfrm>
            <a:off x="693855" y="2400140"/>
            <a:ext cx="3972057" cy="475643"/>
          </a:xfrm>
          <a:prstGeom prst="rect">
            <a:avLst/>
          </a:prstGeom>
        </p:spPr>
        <p:txBody>
          <a:bodyPr lIns="0" tIns="0" rIns="0" bIns="0" rtlCol="0" anchor="t">
            <a:spAutoFit/>
          </a:bodyPr>
          <a:lstStyle/>
          <a:p>
            <a:pPr>
              <a:lnSpc>
                <a:spcPts val="3920"/>
              </a:lnSpc>
              <a:spcBef>
                <a:spcPct val="0"/>
              </a:spcBef>
            </a:pPr>
            <a:r>
              <a:rPr lang="en-US" sz="2799" b="1">
                <a:solidFill>
                  <a:srgbClr val="135CAC"/>
                </a:solidFill>
                <a:latin typeface="Poppins Bold"/>
                <a:ea typeface="Poppins Bold"/>
                <a:cs typeface="Poppins Bold"/>
                <a:sym typeface="Poppins Bold"/>
              </a:rPr>
              <a:t>Jill Deitch, Esq. </a:t>
            </a:r>
          </a:p>
        </p:txBody>
      </p:sp>
      <p:sp>
        <p:nvSpPr>
          <p:cNvPr id="4" name="TextBox 4"/>
          <p:cNvSpPr txBox="1"/>
          <p:nvPr/>
        </p:nvSpPr>
        <p:spPr>
          <a:xfrm>
            <a:off x="693855" y="2915867"/>
            <a:ext cx="5881569" cy="333425"/>
          </a:xfrm>
          <a:prstGeom prst="rect">
            <a:avLst/>
          </a:prstGeom>
        </p:spPr>
        <p:txBody>
          <a:bodyPr lIns="0" tIns="0" rIns="0" bIns="0" rtlCol="0" anchor="t">
            <a:spAutoFit/>
          </a:bodyPr>
          <a:lstStyle/>
          <a:p>
            <a:pPr algn="just">
              <a:lnSpc>
                <a:spcPts val="2639"/>
              </a:lnSpc>
            </a:pPr>
            <a:r>
              <a:rPr lang="en-US" sz="2199">
                <a:solidFill>
                  <a:srgbClr val="000000"/>
                </a:solidFill>
                <a:latin typeface="Poppins"/>
                <a:ea typeface="Poppins"/>
                <a:cs typeface="Poppins"/>
                <a:sym typeface="Poppins"/>
              </a:rPr>
              <a:t>NJSIG Executive Director</a:t>
            </a:r>
          </a:p>
        </p:txBody>
      </p:sp>
      <p:sp>
        <p:nvSpPr>
          <p:cNvPr id="5" name="Freeform 5"/>
          <p:cNvSpPr/>
          <p:nvPr/>
        </p:nvSpPr>
        <p:spPr>
          <a:xfrm>
            <a:off x="8042132" y="-35069"/>
            <a:ext cx="6928137" cy="6928137"/>
          </a:xfrm>
          <a:custGeom>
            <a:avLst/>
            <a:gdLst/>
            <a:ahLst/>
            <a:cxnLst/>
            <a:rect l="l" t="t" r="r" b="b"/>
            <a:pathLst>
              <a:path w="10392205" h="10392205">
                <a:moveTo>
                  <a:pt x="0" y="0"/>
                </a:moveTo>
                <a:lnTo>
                  <a:pt x="10392206" y="0"/>
                </a:lnTo>
                <a:lnTo>
                  <a:pt x="10392206" y="10392206"/>
                </a:lnTo>
                <a:lnTo>
                  <a:pt x="0" y="103922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7471431" y="1790696"/>
            <a:ext cx="3276608" cy="3276608"/>
          </a:xfrm>
          <a:custGeom>
            <a:avLst/>
            <a:gdLst/>
            <a:ahLst/>
            <a:cxnLst/>
            <a:rect l="l" t="t" r="r" b="b"/>
            <a:pathLst>
              <a:path w="4914912" h="4914912">
                <a:moveTo>
                  <a:pt x="0" y="0"/>
                </a:moveTo>
                <a:lnTo>
                  <a:pt x="4914912" y="0"/>
                </a:lnTo>
                <a:lnTo>
                  <a:pt x="4914912" y="4914912"/>
                </a:lnTo>
                <a:lnTo>
                  <a:pt x="0" y="49149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a:grpSpLocks noChangeAspect="1"/>
          </p:cNvGrpSpPr>
          <p:nvPr/>
        </p:nvGrpSpPr>
        <p:grpSpPr>
          <a:xfrm>
            <a:off x="7625432" y="1941884"/>
            <a:ext cx="2974246" cy="297423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5894" b="-5894"/>
              </a:stretch>
            </a:blipFill>
          </p:spPr>
        </p:sp>
      </p:grpSp>
      <p:sp>
        <p:nvSpPr>
          <p:cNvPr id="9" name="Freeform 9"/>
          <p:cNvSpPr/>
          <p:nvPr/>
        </p:nvSpPr>
        <p:spPr>
          <a:xfrm>
            <a:off x="10963497" y="258355"/>
            <a:ext cx="1085407" cy="427445"/>
          </a:xfrm>
          <a:custGeom>
            <a:avLst/>
            <a:gdLst/>
            <a:ahLst/>
            <a:cxnLst/>
            <a:rect l="l" t="t" r="r" b="b"/>
            <a:pathLst>
              <a:path w="1628111" h="641168">
                <a:moveTo>
                  <a:pt x="0" y="0"/>
                </a:moveTo>
                <a:lnTo>
                  <a:pt x="1628110" y="0"/>
                </a:lnTo>
                <a:lnTo>
                  <a:pt x="1628110" y="641168"/>
                </a:lnTo>
                <a:lnTo>
                  <a:pt x="0" y="641168"/>
                </a:lnTo>
                <a:lnTo>
                  <a:pt x="0" y="0"/>
                </a:lnTo>
                <a:close/>
              </a:path>
            </a:pathLst>
          </a:custGeom>
          <a:blipFill>
            <a:blip r:embed="rId5"/>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3855" y="595641"/>
            <a:ext cx="3972057" cy="670248"/>
          </a:xfrm>
          <a:prstGeom prst="rect">
            <a:avLst/>
          </a:prstGeom>
        </p:spPr>
        <p:txBody>
          <a:bodyPr lIns="0" tIns="0" rIns="0" bIns="0" rtlCol="0" anchor="t">
            <a:spAutoFit/>
          </a:bodyPr>
          <a:lstStyle/>
          <a:p>
            <a:pPr>
              <a:lnSpc>
                <a:spcPts val="5506"/>
              </a:lnSpc>
              <a:spcBef>
                <a:spcPct val="0"/>
              </a:spcBef>
            </a:pPr>
            <a:r>
              <a:rPr lang="en-US" sz="3933" b="1" dirty="0">
                <a:solidFill>
                  <a:srgbClr val="135CAC"/>
                </a:solidFill>
                <a:latin typeface="Poppins Bold"/>
                <a:ea typeface="Poppins Bold"/>
                <a:cs typeface="Poppins Bold"/>
                <a:sym typeface="Poppins Bold"/>
              </a:rPr>
              <a:t>NJSIG Updates</a:t>
            </a:r>
          </a:p>
        </p:txBody>
      </p:sp>
      <p:sp>
        <p:nvSpPr>
          <p:cNvPr id="3" name="TextBox 3"/>
          <p:cNvSpPr txBox="1"/>
          <p:nvPr/>
        </p:nvSpPr>
        <p:spPr>
          <a:xfrm>
            <a:off x="693855" y="1714497"/>
            <a:ext cx="3972057" cy="475643"/>
          </a:xfrm>
          <a:prstGeom prst="rect">
            <a:avLst/>
          </a:prstGeom>
        </p:spPr>
        <p:txBody>
          <a:bodyPr lIns="0" tIns="0" rIns="0" bIns="0" rtlCol="0" anchor="t">
            <a:spAutoFit/>
          </a:bodyPr>
          <a:lstStyle/>
          <a:p>
            <a:pPr>
              <a:lnSpc>
                <a:spcPts val="3920"/>
              </a:lnSpc>
              <a:spcBef>
                <a:spcPct val="0"/>
              </a:spcBef>
            </a:pPr>
            <a:r>
              <a:rPr lang="en-US" sz="2799" b="1" dirty="0">
                <a:solidFill>
                  <a:srgbClr val="135CAC"/>
                </a:solidFill>
                <a:latin typeface="Poppins Bold"/>
                <a:ea typeface="Poppins Bold"/>
                <a:cs typeface="Poppins Bold"/>
                <a:sym typeface="Poppins Bold"/>
              </a:rPr>
              <a:t>Joe Semptimphelter</a:t>
            </a:r>
          </a:p>
        </p:txBody>
      </p:sp>
      <p:sp>
        <p:nvSpPr>
          <p:cNvPr id="4" name="TextBox 4"/>
          <p:cNvSpPr txBox="1"/>
          <p:nvPr/>
        </p:nvSpPr>
        <p:spPr>
          <a:xfrm>
            <a:off x="693855" y="2230224"/>
            <a:ext cx="5881569" cy="666849"/>
          </a:xfrm>
          <a:prstGeom prst="rect">
            <a:avLst/>
          </a:prstGeom>
        </p:spPr>
        <p:txBody>
          <a:bodyPr lIns="0" tIns="0" rIns="0" bIns="0" rtlCol="0" anchor="t">
            <a:spAutoFit/>
          </a:bodyPr>
          <a:lstStyle/>
          <a:p>
            <a:pPr algn="just">
              <a:lnSpc>
                <a:spcPts val="2639"/>
              </a:lnSpc>
            </a:pPr>
            <a:r>
              <a:rPr lang="en-US" sz="2199" dirty="0">
                <a:solidFill>
                  <a:srgbClr val="000000"/>
                </a:solidFill>
                <a:latin typeface="Poppins"/>
                <a:ea typeface="Poppins"/>
                <a:cs typeface="Poppins"/>
                <a:sym typeface="Poppins"/>
              </a:rPr>
              <a:t>NJSIG</a:t>
            </a:r>
          </a:p>
          <a:p>
            <a:pPr algn="just">
              <a:lnSpc>
                <a:spcPts val="2639"/>
              </a:lnSpc>
            </a:pPr>
            <a:r>
              <a:rPr lang="en-US" sz="2199" dirty="0">
                <a:solidFill>
                  <a:srgbClr val="000000"/>
                </a:solidFill>
                <a:latin typeface="Poppins"/>
                <a:ea typeface="Poppins"/>
                <a:cs typeface="Poppins"/>
                <a:sym typeface="Poppins"/>
              </a:rPr>
              <a:t>Senior Business Development Specialist</a:t>
            </a:r>
          </a:p>
        </p:txBody>
      </p:sp>
      <p:sp>
        <p:nvSpPr>
          <p:cNvPr id="5" name="Freeform 5"/>
          <p:cNvSpPr/>
          <p:nvPr/>
        </p:nvSpPr>
        <p:spPr>
          <a:xfrm>
            <a:off x="8042132" y="-35069"/>
            <a:ext cx="6928137" cy="6928137"/>
          </a:xfrm>
          <a:custGeom>
            <a:avLst/>
            <a:gdLst/>
            <a:ahLst/>
            <a:cxnLst/>
            <a:rect l="l" t="t" r="r" b="b"/>
            <a:pathLst>
              <a:path w="10392205" h="10392205">
                <a:moveTo>
                  <a:pt x="0" y="0"/>
                </a:moveTo>
                <a:lnTo>
                  <a:pt x="10392206" y="0"/>
                </a:lnTo>
                <a:lnTo>
                  <a:pt x="10392206" y="10392206"/>
                </a:lnTo>
                <a:lnTo>
                  <a:pt x="0" y="103922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7471431" y="1790696"/>
            <a:ext cx="3276608" cy="3514472"/>
          </a:xfrm>
          <a:custGeom>
            <a:avLst/>
            <a:gdLst/>
            <a:ahLst/>
            <a:cxnLst/>
            <a:rect l="l" t="t" r="r" b="b"/>
            <a:pathLst>
              <a:path w="4914912" h="4914912">
                <a:moveTo>
                  <a:pt x="0" y="0"/>
                </a:moveTo>
                <a:lnTo>
                  <a:pt x="4914912" y="0"/>
                </a:lnTo>
                <a:lnTo>
                  <a:pt x="4914912" y="4914912"/>
                </a:lnTo>
                <a:lnTo>
                  <a:pt x="0" y="49149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963497" y="258355"/>
            <a:ext cx="1085407" cy="427445"/>
          </a:xfrm>
          <a:custGeom>
            <a:avLst/>
            <a:gdLst/>
            <a:ahLst/>
            <a:cxnLst/>
            <a:rect l="l" t="t" r="r" b="b"/>
            <a:pathLst>
              <a:path w="1628111" h="641168">
                <a:moveTo>
                  <a:pt x="0" y="0"/>
                </a:moveTo>
                <a:lnTo>
                  <a:pt x="1628110" y="0"/>
                </a:lnTo>
                <a:lnTo>
                  <a:pt x="1628110" y="641168"/>
                </a:lnTo>
                <a:lnTo>
                  <a:pt x="0" y="641168"/>
                </a:lnTo>
                <a:lnTo>
                  <a:pt x="0" y="0"/>
                </a:lnTo>
                <a:close/>
              </a:path>
            </a:pathLst>
          </a:custGeom>
          <a:blipFill>
            <a:blip r:embed="rId4"/>
            <a:stretch>
              <a:fillRect/>
            </a:stretch>
          </a:blipFill>
        </p:spPr>
      </p:sp>
      <p:pic>
        <p:nvPicPr>
          <p:cNvPr id="16" name="Picture 15">
            <a:extLst>
              <a:ext uri="{FF2B5EF4-FFF2-40B4-BE49-F238E27FC236}">
                <a16:creationId xmlns:a16="http://schemas.microsoft.com/office/drawing/2014/main" id="{00B1679F-0A95-47C2-BCEC-0B93A00759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082" t="8764" r="17434"/>
          <a:stretch/>
        </p:blipFill>
        <p:spPr>
          <a:xfrm>
            <a:off x="7709851" y="1952318"/>
            <a:ext cx="2799767" cy="316746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 y="294991"/>
            <a:ext cx="12191999" cy="1050224"/>
          </a:xfrm>
          <a:prstGeom prst="rect">
            <a:avLst/>
          </a:prstGeom>
        </p:spPr>
        <p:txBody>
          <a:bodyPr wrap="square" lIns="0" tIns="0" rIns="0" bIns="0" rtlCol="0" anchor="t">
            <a:spAutoFit/>
          </a:bodyPr>
          <a:lstStyle/>
          <a:p>
            <a:pPr algn="ctr">
              <a:lnSpc>
                <a:spcPts val="4200"/>
              </a:lnSpc>
              <a:spcBef>
                <a:spcPct val="0"/>
              </a:spcBef>
            </a:pPr>
            <a:r>
              <a:rPr lang="en-US" sz="2999" b="1" dirty="0">
                <a:solidFill>
                  <a:srgbClr val="135CAC"/>
                </a:solidFill>
                <a:latin typeface="Poppins Bold"/>
                <a:ea typeface="Poppins Bold"/>
                <a:cs typeface="Poppins Bold"/>
                <a:sym typeface="Poppins Bold"/>
              </a:rPr>
              <a:t>Worker’s Compensation </a:t>
            </a:r>
          </a:p>
          <a:p>
            <a:pPr algn="ctr">
              <a:lnSpc>
                <a:spcPts val="4200"/>
              </a:lnSpc>
              <a:spcBef>
                <a:spcPct val="0"/>
              </a:spcBef>
            </a:pPr>
            <a:r>
              <a:rPr lang="en-US" sz="2999" b="1" dirty="0">
                <a:solidFill>
                  <a:srgbClr val="135CAC"/>
                </a:solidFill>
                <a:latin typeface="Poppins Bold"/>
                <a:ea typeface="Poppins Bold"/>
                <a:cs typeface="Poppins Bold"/>
                <a:sym typeface="Poppins Bold"/>
              </a:rPr>
              <a:t>Claims Reporting Training</a:t>
            </a:r>
          </a:p>
        </p:txBody>
      </p:sp>
      <p:sp>
        <p:nvSpPr>
          <p:cNvPr id="10" name="TextBox 10"/>
          <p:cNvSpPr txBox="1"/>
          <p:nvPr/>
        </p:nvSpPr>
        <p:spPr>
          <a:xfrm>
            <a:off x="-164756" y="6467557"/>
            <a:ext cx="12287924" cy="264175"/>
          </a:xfrm>
          <a:prstGeom prst="rect">
            <a:avLst/>
          </a:prstGeom>
        </p:spPr>
        <p:txBody>
          <a:bodyPr wrap="square" lIns="0" tIns="0" rIns="0" bIns="0" rtlCol="0" anchor="t">
            <a:spAutoFit/>
          </a:bodyPr>
          <a:lstStyle/>
          <a:p>
            <a:pPr algn="ctr">
              <a:lnSpc>
                <a:spcPts val="2080"/>
              </a:lnSpc>
              <a:spcBef>
                <a:spcPct val="0"/>
              </a:spcBef>
            </a:pPr>
            <a:r>
              <a:rPr lang="en-US" sz="1733" dirty="0">
                <a:solidFill>
                  <a:schemeClr val="accent1"/>
                </a:solidFill>
                <a:latin typeface="Poppins"/>
                <a:ea typeface="Poppins"/>
                <a:cs typeface="Poppins"/>
                <a:sym typeface="Poppins"/>
              </a:rPr>
              <a:t>All materials can be found:  </a:t>
            </a:r>
            <a:r>
              <a:rPr lang="en-US" sz="1733" b="1" dirty="0">
                <a:solidFill>
                  <a:schemeClr val="accent1"/>
                </a:solidFill>
                <a:latin typeface="Poppins"/>
                <a:ea typeface="Poppins"/>
                <a:cs typeface="Poppins"/>
                <a:sym typeface="Poppins"/>
              </a:rPr>
              <a:t>https://www.njsig.org/reporting-claims#workerscomp</a:t>
            </a:r>
          </a:p>
        </p:txBody>
      </p:sp>
      <p:sp>
        <p:nvSpPr>
          <p:cNvPr id="11" name="Freeform 11"/>
          <p:cNvSpPr/>
          <p:nvPr/>
        </p:nvSpPr>
        <p:spPr>
          <a:xfrm>
            <a:off x="10963497" y="258355"/>
            <a:ext cx="1085407" cy="427445"/>
          </a:xfrm>
          <a:custGeom>
            <a:avLst/>
            <a:gdLst/>
            <a:ahLst/>
            <a:cxnLst/>
            <a:rect l="l" t="t" r="r" b="b"/>
            <a:pathLst>
              <a:path w="1628111" h="641168">
                <a:moveTo>
                  <a:pt x="0" y="0"/>
                </a:moveTo>
                <a:lnTo>
                  <a:pt x="1628110" y="0"/>
                </a:lnTo>
                <a:lnTo>
                  <a:pt x="1628110" y="641168"/>
                </a:lnTo>
                <a:lnTo>
                  <a:pt x="0" y="641168"/>
                </a:lnTo>
                <a:lnTo>
                  <a:pt x="0" y="0"/>
                </a:lnTo>
                <a:close/>
              </a:path>
            </a:pathLst>
          </a:custGeom>
          <a:blipFill>
            <a:blip r:embed="rId2"/>
            <a:stretch>
              <a:fillRect/>
            </a:stretch>
          </a:blipFill>
        </p:spPr>
      </p:sp>
      <p:pic>
        <p:nvPicPr>
          <p:cNvPr id="15" name="Picture 14">
            <a:extLst>
              <a:ext uri="{FF2B5EF4-FFF2-40B4-BE49-F238E27FC236}">
                <a16:creationId xmlns:a16="http://schemas.microsoft.com/office/drawing/2014/main" id="{F2862F41-2A4E-4AD3-AE40-CD58973B2FD2}"/>
              </a:ext>
            </a:extLst>
          </p:cNvPr>
          <p:cNvPicPr>
            <a:picLocks noChangeAspect="1"/>
          </p:cNvPicPr>
          <p:nvPr/>
        </p:nvPicPr>
        <p:blipFill>
          <a:blip r:embed="rId3"/>
          <a:stretch>
            <a:fillRect/>
          </a:stretch>
        </p:blipFill>
        <p:spPr>
          <a:xfrm>
            <a:off x="96450" y="1580420"/>
            <a:ext cx="5663968" cy="4651931"/>
          </a:xfrm>
          <a:prstGeom prst="rect">
            <a:avLst/>
          </a:prstGeom>
        </p:spPr>
      </p:pic>
      <p:pic>
        <p:nvPicPr>
          <p:cNvPr id="17" name="Picture 16">
            <a:extLst>
              <a:ext uri="{FF2B5EF4-FFF2-40B4-BE49-F238E27FC236}">
                <a16:creationId xmlns:a16="http://schemas.microsoft.com/office/drawing/2014/main" id="{2EF9D1B5-5C1F-4DE6-A35B-F8EB8ED1A965}"/>
              </a:ext>
            </a:extLst>
          </p:cNvPr>
          <p:cNvPicPr>
            <a:picLocks noChangeAspect="1"/>
          </p:cNvPicPr>
          <p:nvPr/>
        </p:nvPicPr>
        <p:blipFill>
          <a:blip r:embed="rId4"/>
          <a:stretch>
            <a:fillRect/>
          </a:stretch>
        </p:blipFill>
        <p:spPr>
          <a:xfrm>
            <a:off x="5891770" y="1514517"/>
            <a:ext cx="6180782" cy="4717834"/>
          </a:xfrm>
          <a:prstGeom prst="rect">
            <a:avLst/>
          </a:prstGeom>
        </p:spPr>
      </p:pic>
    </p:spTree>
    <p:extLst>
      <p:ext uri="{BB962C8B-B14F-4D97-AF65-F5344CB8AC3E}">
        <p14:creationId xmlns:p14="http://schemas.microsoft.com/office/powerpoint/2010/main" val="101475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654446" y="267583"/>
            <a:ext cx="6322834" cy="6322834"/>
          </a:xfrm>
          <a:custGeom>
            <a:avLst/>
            <a:gdLst/>
            <a:ahLst/>
            <a:cxnLst/>
            <a:rect l="l" t="t" r="r" b="b"/>
            <a:pathLst>
              <a:path w="9484251" h="9484251">
                <a:moveTo>
                  <a:pt x="0" y="0"/>
                </a:moveTo>
                <a:lnTo>
                  <a:pt x="9484251" y="0"/>
                </a:lnTo>
                <a:lnTo>
                  <a:pt x="9484251" y="9484252"/>
                </a:lnTo>
                <a:lnTo>
                  <a:pt x="0" y="94842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0963497" y="258355"/>
            <a:ext cx="1085407" cy="427445"/>
          </a:xfrm>
          <a:custGeom>
            <a:avLst/>
            <a:gdLst/>
            <a:ahLst/>
            <a:cxnLst/>
            <a:rect l="l" t="t" r="r" b="b"/>
            <a:pathLst>
              <a:path w="1628111" h="641168">
                <a:moveTo>
                  <a:pt x="0" y="0"/>
                </a:moveTo>
                <a:lnTo>
                  <a:pt x="1628110" y="0"/>
                </a:lnTo>
                <a:lnTo>
                  <a:pt x="1628110" y="641168"/>
                </a:lnTo>
                <a:lnTo>
                  <a:pt x="0" y="641168"/>
                </a:lnTo>
                <a:lnTo>
                  <a:pt x="0" y="0"/>
                </a:lnTo>
                <a:close/>
              </a:path>
            </a:pathLst>
          </a:custGeom>
          <a:blipFill>
            <a:blip r:embed="rId4"/>
            <a:stretch>
              <a:fillRect/>
            </a:stretch>
          </a:blipFill>
        </p:spPr>
      </p:sp>
      <p:sp>
        <p:nvSpPr>
          <p:cNvPr id="13" name="TextBox 3">
            <a:extLst>
              <a:ext uri="{FF2B5EF4-FFF2-40B4-BE49-F238E27FC236}">
                <a16:creationId xmlns:a16="http://schemas.microsoft.com/office/drawing/2014/main" id="{9582827F-DD83-4FF3-AF93-757689DDA311}"/>
              </a:ext>
            </a:extLst>
          </p:cNvPr>
          <p:cNvSpPr txBox="1"/>
          <p:nvPr/>
        </p:nvSpPr>
        <p:spPr>
          <a:xfrm>
            <a:off x="3380583" y="1017773"/>
            <a:ext cx="8196044" cy="437043"/>
          </a:xfrm>
          <a:prstGeom prst="rect">
            <a:avLst/>
          </a:prstGeom>
        </p:spPr>
        <p:txBody>
          <a:bodyPr wrap="square" lIns="0" tIns="0" rIns="0" bIns="0" rtlCol="0" anchor="t">
            <a:spAutoFit/>
          </a:bodyPr>
          <a:lstStyle/>
          <a:p>
            <a:pPr>
              <a:lnSpc>
                <a:spcPts val="3214"/>
              </a:lnSpc>
            </a:pPr>
            <a:r>
              <a:rPr lang="en-US" sz="3200" b="1" dirty="0">
                <a:solidFill>
                  <a:srgbClr val="135CAC"/>
                </a:solidFill>
                <a:latin typeface="Poppins Bold"/>
                <a:cs typeface="Poppins Bold"/>
                <a:sym typeface="Barlow Ultra-Bold"/>
              </a:rPr>
              <a:t>MEMBER SERVICE &amp; PARTNERSHIP</a:t>
            </a:r>
          </a:p>
        </p:txBody>
      </p:sp>
      <p:sp>
        <p:nvSpPr>
          <p:cNvPr id="14" name="TextBox 5">
            <a:extLst>
              <a:ext uri="{FF2B5EF4-FFF2-40B4-BE49-F238E27FC236}">
                <a16:creationId xmlns:a16="http://schemas.microsoft.com/office/drawing/2014/main" id="{F7D4A799-8844-4EE4-88DF-0C5CD36C26FA}"/>
              </a:ext>
            </a:extLst>
          </p:cNvPr>
          <p:cNvSpPr txBox="1"/>
          <p:nvPr/>
        </p:nvSpPr>
        <p:spPr>
          <a:xfrm>
            <a:off x="3832223" y="1675729"/>
            <a:ext cx="5439999" cy="368499"/>
          </a:xfrm>
          <a:prstGeom prst="rect">
            <a:avLst/>
          </a:prstGeom>
        </p:spPr>
        <p:txBody>
          <a:bodyPr wrap="square" lIns="0" tIns="0" rIns="0" bIns="0" rtlCol="0" anchor="t">
            <a:spAutoFit/>
          </a:bodyPr>
          <a:lstStyle/>
          <a:p>
            <a:pPr>
              <a:lnSpc>
                <a:spcPts val="2834"/>
              </a:lnSpc>
            </a:pPr>
            <a:r>
              <a:rPr lang="en-US" sz="2800" b="1" dirty="0">
                <a:solidFill>
                  <a:srgbClr val="092882"/>
                </a:solidFill>
                <a:latin typeface="League Spartan"/>
                <a:sym typeface="Poppins Bold"/>
              </a:rPr>
              <a:t>MEMBER-CENTRIC</a:t>
            </a:r>
            <a:r>
              <a:rPr lang="en-US" sz="2800" b="1" dirty="0">
                <a:solidFill>
                  <a:srgbClr val="1B517B"/>
                </a:solidFill>
                <a:latin typeface="Poppins Bold"/>
                <a:ea typeface="Poppins Bold"/>
                <a:cs typeface="Poppins Bold"/>
                <a:sym typeface="Poppins Bold"/>
              </a:rPr>
              <a:t> </a:t>
            </a:r>
            <a:r>
              <a:rPr lang="en-US" sz="2800" b="1" dirty="0">
                <a:solidFill>
                  <a:srgbClr val="092882"/>
                </a:solidFill>
                <a:latin typeface="League Spartan"/>
                <a:sym typeface="Poppins Bold"/>
              </a:rPr>
              <a:t>SERVICE:</a:t>
            </a:r>
          </a:p>
        </p:txBody>
      </p:sp>
      <p:sp>
        <p:nvSpPr>
          <p:cNvPr id="16" name="TextBox 6">
            <a:extLst>
              <a:ext uri="{FF2B5EF4-FFF2-40B4-BE49-F238E27FC236}">
                <a16:creationId xmlns:a16="http://schemas.microsoft.com/office/drawing/2014/main" id="{8B2D1D3E-1676-4BD6-A6A6-C2385B02563C}"/>
              </a:ext>
            </a:extLst>
          </p:cNvPr>
          <p:cNvSpPr txBox="1"/>
          <p:nvPr/>
        </p:nvSpPr>
        <p:spPr>
          <a:xfrm>
            <a:off x="3769810" y="2075212"/>
            <a:ext cx="4389679" cy="4105868"/>
          </a:xfrm>
          <a:prstGeom prst="rect">
            <a:avLst/>
          </a:prstGeom>
        </p:spPr>
        <p:txBody>
          <a:bodyPr wrap="square" lIns="0" tIns="0" rIns="0" bIns="0" rtlCol="0" anchor="t">
            <a:spAutoFit/>
          </a:bodyPr>
          <a:lstStyle/>
          <a:p>
            <a:pPr indent="-246071" algn="just">
              <a:lnSpc>
                <a:spcPts val="2347"/>
              </a:lnSpc>
            </a:pPr>
            <a:r>
              <a:rPr lang="en-US" sz="2000" b="1" dirty="0">
                <a:latin typeface="Poppins" panose="00000500000000000000" pitchFamily="2" charset="0"/>
                <a:ea typeface="Calibri" panose="020F0502020204030204" pitchFamily="34" charset="0"/>
                <a:cs typeface="Poppins" panose="00000500000000000000" pitchFamily="2" charset="0"/>
              </a:rPr>
              <a:t>Training and Education</a:t>
            </a:r>
            <a:r>
              <a:rPr lang="en-US" sz="2000" dirty="0">
                <a:latin typeface="Poppins" panose="00000500000000000000" pitchFamily="2" charset="0"/>
                <a:ea typeface="Calibri" panose="020F0502020204030204" pitchFamily="34" charset="0"/>
                <a:cs typeface="Poppins" panose="00000500000000000000" pitchFamily="2" charset="0"/>
              </a:rPr>
              <a:t>:</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Safety committees</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Online &amp; in-house training</a:t>
            </a:r>
          </a:p>
          <a:p>
            <a:pPr marL="1073115" lvl="3" indent="-281505">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Vector Solutions </a:t>
            </a:r>
            <a:endParaRPr lang="en-US" sz="1600" b="1" i="1" dirty="0">
              <a:solidFill>
                <a:schemeClr val="accent6"/>
              </a:solidFill>
              <a:latin typeface="Poppins" panose="00000500000000000000" pitchFamily="2" charset="0"/>
              <a:ea typeface="Poppins"/>
              <a:cs typeface="Poppins" panose="00000500000000000000" pitchFamily="2" charset="0"/>
              <a:sym typeface="Poppins"/>
            </a:endParaRP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Defensive driving training</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Workers’ compensation training</a:t>
            </a:r>
            <a:br>
              <a:rPr lang="en-US" dirty="0">
                <a:solidFill>
                  <a:srgbClr val="000000"/>
                </a:solidFill>
                <a:latin typeface="Poppins" panose="00000500000000000000" pitchFamily="2" charset="0"/>
                <a:ea typeface="Poppins"/>
                <a:cs typeface="Poppins" panose="00000500000000000000" pitchFamily="2" charset="0"/>
                <a:sym typeface="Poppins"/>
              </a:rPr>
            </a:br>
            <a:endParaRPr lang="en-US"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Inspections: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Property: Every 5 years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Playground: Annual (by request)</a:t>
            </a:r>
          </a:p>
          <a:p>
            <a:pPr marL="268279" lvl="1" indent="-285750" algn="just">
              <a:lnSpc>
                <a:spcPts val="2347"/>
              </a:lnSpc>
              <a:buFont typeface="Arial" panose="020B0604020202020204" pitchFamily="34" charset="0"/>
              <a:buChar char="•"/>
            </a:pPr>
            <a:r>
              <a:rPr lang="en-US" sz="1600" dirty="0">
                <a:solidFill>
                  <a:srgbClr val="000000"/>
                </a:solidFill>
                <a:highlight>
                  <a:srgbClr val="FFFF00"/>
                </a:highlight>
                <a:latin typeface="Poppins" panose="00000500000000000000" pitchFamily="2" charset="0"/>
                <a:ea typeface="Poppins"/>
                <a:cs typeface="Poppins" panose="00000500000000000000" pitchFamily="2" charset="0"/>
                <a:sym typeface="Poppins"/>
              </a:rPr>
              <a:t>NEW: Pre-QSAC Inspections!</a:t>
            </a:r>
          </a:p>
          <a:p>
            <a:pPr marL="0" lvl="1" indent="-17471" algn="just">
              <a:lnSpc>
                <a:spcPts val="2347"/>
              </a:lnSpc>
            </a:pPr>
            <a:endParaRPr lang="en-US" sz="1400"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Valuation Services / Appraisals: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Every 4 years via CBIZ</a:t>
            </a:r>
            <a:endParaRPr lang="en-US" sz="1600" dirty="0">
              <a:solidFill>
                <a:srgbClr val="000000"/>
              </a:solidFill>
              <a:latin typeface="Poppins"/>
              <a:ea typeface="Poppins"/>
              <a:cs typeface="Poppins"/>
              <a:sym typeface="Poppins"/>
            </a:endParaRPr>
          </a:p>
        </p:txBody>
      </p:sp>
      <p:grpSp>
        <p:nvGrpSpPr>
          <p:cNvPr id="21" name="Group 13">
            <a:extLst>
              <a:ext uri="{FF2B5EF4-FFF2-40B4-BE49-F238E27FC236}">
                <a16:creationId xmlns:a16="http://schemas.microsoft.com/office/drawing/2014/main" id="{33B1F3ED-7C9A-40F9-81EA-B53D89C16462}"/>
              </a:ext>
            </a:extLst>
          </p:cNvPr>
          <p:cNvGrpSpPr/>
          <p:nvPr/>
        </p:nvGrpSpPr>
        <p:grpSpPr>
          <a:xfrm>
            <a:off x="490216" y="1355948"/>
            <a:ext cx="2532311" cy="2532301"/>
            <a:chOff x="0" y="0"/>
            <a:chExt cx="6350000" cy="6349975"/>
          </a:xfrm>
        </p:grpSpPr>
        <p:sp>
          <p:nvSpPr>
            <p:cNvPr id="22" name="Freeform 14">
              <a:extLst>
                <a:ext uri="{FF2B5EF4-FFF2-40B4-BE49-F238E27FC236}">
                  <a16:creationId xmlns:a16="http://schemas.microsoft.com/office/drawing/2014/main" id="{7F7D8930-67FF-4A89-8D7F-E39393768B99}"/>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45970" t="-2893" r="-33839" b="-16762"/>
              </a:stretch>
            </a:blipFill>
          </p:spPr>
        </p:sp>
      </p:grpSp>
      <p:grpSp>
        <p:nvGrpSpPr>
          <p:cNvPr id="26" name="Group 21">
            <a:extLst>
              <a:ext uri="{FF2B5EF4-FFF2-40B4-BE49-F238E27FC236}">
                <a16:creationId xmlns:a16="http://schemas.microsoft.com/office/drawing/2014/main" id="{CEA54469-409D-4649-B1A6-3AE7713557D5}"/>
              </a:ext>
            </a:extLst>
          </p:cNvPr>
          <p:cNvGrpSpPr/>
          <p:nvPr/>
        </p:nvGrpSpPr>
        <p:grpSpPr>
          <a:xfrm>
            <a:off x="180800" y="3602708"/>
            <a:ext cx="2013837" cy="2013828"/>
            <a:chOff x="0" y="0"/>
            <a:chExt cx="6350000" cy="6349975"/>
          </a:xfrm>
        </p:grpSpPr>
        <p:sp>
          <p:nvSpPr>
            <p:cNvPr id="27" name="Freeform 22">
              <a:extLst>
                <a:ext uri="{FF2B5EF4-FFF2-40B4-BE49-F238E27FC236}">
                  <a16:creationId xmlns:a16="http://schemas.microsoft.com/office/drawing/2014/main" id="{20D3AD68-1FF4-4C97-86F2-F28812B3D446}"/>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60928" t="-102052" r="-61812" b="-845"/>
              </a:stretch>
            </a:blipFill>
          </p:spPr>
        </p:sp>
      </p:grpSp>
    </p:spTree>
    <p:extLst>
      <p:ext uri="{BB962C8B-B14F-4D97-AF65-F5344CB8AC3E}">
        <p14:creationId xmlns:p14="http://schemas.microsoft.com/office/powerpoint/2010/main" val="92205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V="1">
            <a:off x="6734036" y="1400036"/>
            <a:ext cx="7187443" cy="3728486"/>
          </a:xfrm>
          <a:custGeom>
            <a:avLst/>
            <a:gdLst/>
            <a:ahLst/>
            <a:cxnLst/>
            <a:rect l="l" t="t" r="r" b="b"/>
            <a:pathLst>
              <a:path w="10781164" h="5592729">
                <a:moveTo>
                  <a:pt x="0" y="5592729"/>
                </a:moveTo>
                <a:lnTo>
                  <a:pt x="10781163" y="5592729"/>
                </a:lnTo>
                <a:lnTo>
                  <a:pt x="10781163" y="0"/>
                </a:lnTo>
                <a:lnTo>
                  <a:pt x="0" y="0"/>
                </a:lnTo>
                <a:lnTo>
                  <a:pt x="0" y="55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748614" y="1235449"/>
            <a:ext cx="2544977" cy="2544977"/>
          </a:xfrm>
          <a:custGeom>
            <a:avLst/>
            <a:gdLst/>
            <a:ahLst/>
            <a:cxnLst/>
            <a:rect l="l" t="t" r="r" b="b"/>
            <a:pathLst>
              <a:path w="3817465" h="3817465">
                <a:moveTo>
                  <a:pt x="0" y="0"/>
                </a:moveTo>
                <a:lnTo>
                  <a:pt x="3817465" y="0"/>
                </a:lnTo>
                <a:lnTo>
                  <a:pt x="3817465" y="3817464"/>
                </a:lnTo>
                <a:lnTo>
                  <a:pt x="0" y="38174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9288970" y="5181047"/>
            <a:ext cx="3353906" cy="3353906"/>
          </a:xfrm>
          <a:custGeom>
            <a:avLst/>
            <a:gdLst/>
            <a:ahLst/>
            <a:cxnLst/>
            <a:rect l="l" t="t" r="r" b="b"/>
            <a:pathLst>
              <a:path w="5030859" h="5030859">
                <a:moveTo>
                  <a:pt x="0" y="0"/>
                </a:moveTo>
                <a:lnTo>
                  <a:pt x="5030860" y="0"/>
                </a:lnTo>
                <a:lnTo>
                  <a:pt x="5030860" y="5030860"/>
                </a:lnTo>
                <a:lnTo>
                  <a:pt x="0" y="50308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812844" y="3550858"/>
            <a:ext cx="5697495" cy="2628925"/>
          </a:xfrm>
          <a:prstGeom prst="rect">
            <a:avLst/>
          </a:prstGeom>
        </p:spPr>
        <p:txBody>
          <a:bodyPr lIns="0" tIns="0" rIns="0" bIns="0" rtlCol="0" anchor="t">
            <a:spAutoFit/>
          </a:bodyPr>
          <a:lstStyle/>
          <a:p>
            <a:pPr algn="ctr">
              <a:lnSpc>
                <a:spcPts val="2312"/>
              </a:lnSpc>
            </a:pPr>
            <a:r>
              <a:rPr lang="en-US" sz="1927" b="1" dirty="0">
                <a:solidFill>
                  <a:srgbClr val="000000"/>
                </a:solidFill>
                <a:latin typeface="Poppins Bold"/>
                <a:ea typeface="Poppins Bold"/>
                <a:cs typeface="Poppins Bold"/>
                <a:sym typeface="Poppins Bold"/>
              </a:rPr>
              <a:t>Presenters: </a:t>
            </a:r>
          </a:p>
          <a:p>
            <a:pPr algn="ctr">
              <a:lnSpc>
                <a:spcPts val="1912"/>
              </a:lnSpc>
            </a:pPr>
            <a:endParaRPr lang="en-US" sz="1927" b="1" dirty="0">
              <a:solidFill>
                <a:srgbClr val="000000"/>
              </a:solidFill>
              <a:latin typeface="Poppins Bold"/>
              <a:ea typeface="Poppins Bold"/>
              <a:cs typeface="Poppins Bold"/>
              <a:sym typeface="Poppins Bold"/>
            </a:endParaRPr>
          </a:p>
          <a:p>
            <a:pPr algn="ctr">
              <a:lnSpc>
                <a:spcPts val="3432"/>
              </a:lnSpc>
            </a:pPr>
            <a:r>
              <a:rPr lang="en-US" sz="2860" b="1" dirty="0">
                <a:solidFill>
                  <a:srgbClr val="135CAC"/>
                </a:solidFill>
                <a:latin typeface="Poppins Bold"/>
                <a:ea typeface="Poppins Bold"/>
                <a:cs typeface="Poppins Bold"/>
                <a:sym typeface="Poppins Bold"/>
              </a:rPr>
              <a:t>Brett Gorman</a:t>
            </a:r>
          </a:p>
          <a:p>
            <a:pPr algn="ctr">
              <a:lnSpc>
                <a:spcPts val="1912"/>
              </a:lnSpc>
            </a:pPr>
            <a:r>
              <a:rPr lang="en-US" sz="1593" dirty="0">
                <a:solidFill>
                  <a:srgbClr val="000000"/>
                </a:solidFill>
                <a:latin typeface="Poppins"/>
                <a:ea typeface="Poppins"/>
                <a:cs typeface="Poppins"/>
                <a:sym typeface="Poppins"/>
              </a:rPr>
              <a:t>Gorman, </a:t>
            </a:r>
            <a:r>
              <a:rPr lang="en-US" sz="1593" dirty="0" err="1">
                <a:solidFill>
                  <a:srgbClr val="000000"/>
                </a:solidFill>
                <a:latin typeface="Poppins"/>
                <a:ea typeface="Poppins"/>
                <a:cs typeface="Poppins"/>
                <a:sym typeface="Poppins"/>
              </a:rPr>
              <a:t>D’Anella</a:t>
            </a:r>
            <a:r>
              <a:rPr lang="en-US" sz="1593" dirty="0">
                <a:solidFill>
                  <a:srgbClr val="000000"/>
                </a:solidFill>
                <a:latin typeface="Poppins"/>
                <a:ea typeface="Poppins"/>
                <a:cs typeface="Poppins"/>
                <a:sym typeface="Poppins"/>
              </a:rPr>
              <a:t>, and </a:t>
            </a:r>
            <a:r>
              <a:rPr lang="en-US" sz="1593" dirty="0" err="1">
                <a:solidFill>
                  <a:srgbClr val="000000"/>
                </a:solidFill>
                <a:latin typeface="Poppins"/>
                <a:ea typeface="Poppins"/>
                <a:cs typeface="Poppins"/>
                <a:sym typeface="Poppins"/>
              </a:rPr>
              <a:t>Morlok</a:t>
            </a:r>
            <a:r>
              <a:rPr lang="en-US" sz="1593" dirty="0">
                <a:solidFill>
                  <a:srgbClr val="000000"/>
                </a:solidFill>
                <a:latin typeface="Poppins"/>
                <a:ea typeface="Poppins"/>
                <a:cs typeface="Poppins"/>
                <a:sym typeface="Poppins"/>
              </a:rPr>
              <a:t> LLC</a:t>
            </a:r>
          </a:p>
          <a:p>
            <a:pPr algn="ctr">
              <a:lnSpc>
                <a:spcPts val="1912"/>
              </a:lnSpc>
            </a:pPr>
            <a:endParaRPr lang="en-US" sz="1593" dirty="0">
              <a:solidFill>
                <a:srgbClr val="000000"/>
              </a:solidFill>
              <a:latin typeface="Poppins"/>
              <a:ea typeface="Poppins"/>
              <a:cs typeface="Poppins"/>
              <a:sym typeface="Poppins"/>
            </a:endParaRPr>
          </a:p>
          <a:p>
            <a:pPr algn="ctr">
              <a:lnSpc>
                <a:spcPts val="3432"/>
              </a:lnSpc>
            </a:pPr>
            <a:r>
              <a:rPr lang="en-US" sz="2860" b="1" dirty="0">
                <a:solidFill>
                  <a:srgbClr val="135CAC"/>
                </a:solidFill>
                <a:latin typeface="Poppins Bold"/>
                <a:ea typeface="Poppins Bold"/>
                <a:cs typeface="Poppins Bold"/>
                <a:sym typeface="Poppins Bold"/>
              </a:rPr>
              <a:t>Teddy C. Strickland, Jr., Esq.</a:t>
            </a:r>
          </a:p>
          <a:p>
            <a:pPr algn="ctr">
              <a:lnSpc>
                <a:spcPts val="1912"/>
              </a:lnSpc>
            </a:pPr>
            <a:r>
              <a:rPr lang="en-US" sz="1593" dirty="0">
                <a:solidFill>
                  <a:srgbClr val="000000"/>
                </a:solidFill>
                <a:latin typeface="Poppins"/>
                <a:ea typeface="Poppins"/>
                <a:cs typeface="Poppins"/>
                <a:sym typeface="Poppins"/>
              </a:rPr>
              <a:t>Certified Civil Trial Attorney</a:t>
            </a:r>
          </a:p>
          <a:p>
            <a:pPr algn="ctr">
              <a:lnSpc>
                <a:spcPts val="1912"/>
              </a:lnSpc>
            </a:pPr>
            <a:r>
              <a:rPr lang="en-US" sz="1593" dirty="0">
                <a:solidFill>
                  <a:srgbClr val="000000"/>
                </a:solidFill>
                <a:latin typeface="Poppins"/>
                <a:ea typeface="Poppins"/>
                <a:cs typeface="Poppins"/>
                <a:sym typeface="Poppins"/>
              </a:rPr>
              <a:t>Pender &amp; Strickland Law</a:t>
            </a:r>
          </a:p>
          <a:p>
            <a:pPr algn="ctr">
              <a:lnSpc>
                <a:spcPts val="1912"/>
              </a:lnSpc>
            </a:pPr>
            <a:endParaRPr lang="en-US" sz="1593" dirty="0">
              <a:solidFill>
                <a:srgbClr val="000000"/>
              </a:solidFill>
              <a:latin typeface="Poppins"/>
              <a:ea typeface="Poppins"/>
              <a:cs typeface="Poppins"/>
              <a:sym typeface="Poppins"/>
            </a:endParaRPr>
          </a:p>
        </p:txBody>
      </p:sp>
      <p:sp>
        <p:nvSpPr>
          <p:cNvPr id="10" name="Freeform 10"/>
          <p:cNvSpPr/>
          <p:nvPr/>
        </p:nvSpPr>
        <p:spPr>
          <a:xfrm>
            <a:off x="10963497" y="258355"/>
            <a:ext cx="1085407" cy="427445"/>
          </a:xfrm>
          <a:custGeom>
            <a:avLst/>
            <a:gdLst/>
            <a:ahLst/>
            <a:cxnLst/>
            <a:rect l="l" t="t" r="r" b="b"/>
            <a:pathLst>
              <a:path w="1628111" h="641168">
                <a:moveTo>
                  <a:pt x="0" y="0"/>
                </a:moveTo>
                <a:lnTo>
                  <a:pt x="1628110" y="0"/>
                </a:lnTo>
                <a:lnTo>
                  <a:pt x="1628110" y="641168"/>
                </a:lnTo>
                <a:lnTo>
                  <a:pt x="0" y="641168"/>
                </a:lnTo>
                <a:lnTo>
                  <a:pt x="0" y="0"/>
                </a:lnTo>
                <a:close/>
              </a:path>
            </a:pathLst>
          </a:custGeom>
          <a:blipFill>
            <a:blip r:embed="rId6"/>
            <a:stretch>
              <a:fillRect/>
            </a:stretch>
          </a:blipFill>
        </p:spPr>
      </p:sp>
      <p:sp>
        <p:nvSpPr>
          <p:cNvPr id="13" name="TextBox 12">
            <a:extLst>
              <a:ext uri="{FF2B5EF4-FFF2-40B4-BE49-F238E27FC236}">
                <a16:creationId xmlns:a16="http://schemas.microsoft.com/office/drawing/2014/main" id="{608EF415-785F-46F9-B050-B52046BE2DCF}"/>
              </a:ext>
            </a:extLst>
          </p:cNvPr>
          <p:cNvSpPr txBox="1"/>
          <p:nvPr/>
        </p:nvSpPr>
        <p:spPr>
          <a:xfrm>
            <a:off x="222422" y="1209258"/>
            <a:ext cx="10741075" cy="1754326"/>
          </a:xfrm>
          <a:prstGeom prst="rect">
            <a:avLst/>
          </a:prstGeom>
          <a:noFill/>
        </p:spPr>
        <p:txBody>
          <a:bodyPr wrap="square">
            <a:spAutoFit/>
          </a:bodyPr>
          <a:lstStyle/>
          <a:p>
            <a:pPr algn="ctr"/>
            <a:r>
              <a:rPr lang="en-US" sz="5400" b="1" dirty="0">
                <a:solidFill>
                  <a:srgbClr val="135CAC"/>
                </a:solidFill>
                <a:latin typeface="Poppins Bold"/>
                <a:cs typeface="Poppins Bold"/>
              </a:rPr>
              <a:t>Tort Claims Notice</a:t>
            </a:r>
          </a:p>
          <a:p>
            <a:pPr algn="ctr"/>
            <a:r>
              <a:rPr lang="en-US" sz="5400" b="1" dirty="0">
                <a:solidFill>
                  <a:srgbClr val="135CAC"/>
                </a:solidFill>
                <a:latin typeface="Poppins Bold"/>
                <a:cs typeface="Poppins Bold"/>
              </a:rPr>
              <a:t>&amp; Reacting to Injury Claims </a:t>
            </a:r>
            <a:endParaRPr lang="en-US" sz="5400" b="1" dirty="0">
              <a:solidFill>
                <a:srgbClr val="135CAC"/>
              </a:solidFill>
              <a:latin typeface="Poppins Bold"/>
              <a:cs typeface="Poppins Bold"/>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3F2033-9783-9C55-312B-F45611574A74}"/>
              </a:ext>
            </a:extLst>
          </p:cNvPr>
          <p:cNvSpPr>
            <a:spLocks noGrp="1"/>
          </p:cNvSpPr>
          <p:nvPr>
            <p:ph type="title"/>
          </p:nvPr>
        </p:nvSpPr>
        <p:spPr>
          <a:xfrm>
            <a:off x="638881" y="639193"/>
            <a:ext cx="9816333" cy="3573516"/>
          </a:xfrm>
        </p:spPr>
        <p:txBody>
          <a:bodyPr vert="horz" lIns="91440" tIns="45720" rIns="91440" bIns="45720" rtlCol="0" anchor="b">
            <a:normAutofit/>
          </a:bodyPr>
          <a:lstStyle/>
          <a:p>
            <a:r>
              <a:rPr lang="en-US" b="1" dirty="0">
                <a:solidFill>
                  <a:srgbClr val="1D5103"/>
                </a:solidFill>
              </a:rPr>
              <a:t>Tort Claims Act</a:t>
            </a:r>
            <a:br>
              <a:rPr lang="en-US" b="1" dirty="0">
                <a:solidFill>
                  <a:srgbClr val="1D5103"/>
                </a:solidFill>
              </a:rPr>
            </a:br>
            <a:br>
              <a:rPr lang="en-US" sz="6600" b="1" dirty="0">
                <a:solidFill>
                  <a:srgbClr val="1D5103"/>
                </a:solidFill>
              </a:rPr>
            </a:br>
            <a:r>
              <a:rPr lang="en-US" sz="3100" b="1" dirty="0">
                <a:solidFill>
                  <a:srgbClr val="1D5103"/>
                </a:solidFill>
              </a:rPr>
              <a:t>Requirements for Litigants Filing Claims Against Public Entities</a:t>
            </a:r>
            <a:endParaRPr lang="en-US" dirty="0">
              <a:ea typeface="+mj-ea"/>
              <a:cs typeface="+mj-cs"/>
            </a:endParaRP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36A251C-EB98-260F-DC78-DF85EC1EF5B9}"/>
              </a:ext>
            </a:extLst>
          </p:cNvPr>
          <p:cNvPicPr>
            <a:picLocks noGrp="1" noChangeAspect="1"/>
          </p:cNvPicPr>
          <p:nvPr>
            <p:ph idx="1"/>
          </p:nvPr>
        </p:nvPicPr>
        <p:blipFill>
          <a:blip r:embed="rId2"/>
          <a:stretch>
            <a:fillRect/>
          </a:stretch>
        </p:blipFill>
        <p:spPr>
          <a:xfrm>
            <a:off x="4718950" y="5384516"/>
            <a:ext cx="7214616" cy="919863"/>
          </a:xfrm>
          <a:prstGeom prst="rect">
            <a:avLst/>
          </a:prstGeom>
        </p:spPr>
      </p:pic>
      <p:sp>
        <p:nvSpPr>
          <p:cNvPr id="8" name="TextBox 7">
            <a:extLst>
              <a:ext uri="{FF2B5EF4-FFF2-40B4-BE49-F238E27FC236}">
                <a16:creationId xmlns:a16="http://schemas.microsoft.com/office/drawing/2014/main" id="{ABB56757-D337-4002-D532-24B28890195D}"/>
              </a:ext>
            </a:extLst>
          </p:cNvPr>
          <p:cNvSpPr txBox="1"/>
          <p:nvPr/>
        </p:nvSpPr>
        <p:spPr>
          <a:xfrm>
            <a:off x="387927" y="5384516"/>
            <a:ext cx="3639128" cy="954107"/>
          </a:xfrm>
          <a:prstGeom prst="rect">
            <a:avLst/>
          </a:prstGeom>
          <a:noFill/>
        </p:spPr>
        <p:txBody>
          <a:bodyPr wrap="square" lIns="91440" tIns="45720" rIns="91440" bIns="45720" rtlCol="0" anchor="t">
            <a:spAutoFit/>
          </a:bodyPr>
          <a:lstStyle/>
          <a:p>
            <a:r>
              <a:rPr lang="en-US" sz="2800" dirty="0">
                <a:latin typeface="+mj-lt"/>
              </a:rPr>
              <a:t>Brett Gorman, Esquire</a:t>
            </a:r>
          </a:p>
          <a:p>
            <a:r>
              <a:rPr lang="en-US" sz="2800" dirty="0">
                <a:latin typeface="+mj-lt"/>
                <a:ea typeface="Calibri Light"/>
                <a:cs typeface="Calibri Light"/>
              </a:rPr>
              <a:t>January, 2026</a:t>
            </a:r>
          </a:p>
        </p:txBody>
      </p:sp>
    </p:spTree>
    <p:extLst>
      <p:ext uri="{BB962C8B-B14F-4D97-AF65-F5344CB8AC3E}">
        <p14:creationId xmlns:p14="http://schemas.microsoft.com/office/powerpoint/2010/main" val="167425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OPRA Presentation for Attorneys</Template>
  <TotalTime>1811</TotalTime>
  <Words>3047</Words>
  <Application>Microsoft Office PowerPoint</Application>
  <PresentationFormat>Widescreen</PresentationFormat>
  <Paragraphs>255</Paragraphs>
  <Slides>36</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Adobe Caslon Pro</vt:lpstr>
      <vt:lpstr>Aptos</vt:lpstr>
      <vt:lpstr>Aptos Display</vt:lpstr>
      <vt:lpstr>Arial</vt:lpstr>
      <vt:lpstr>Calibri</vt:lpstr>
      <vt:lpstr>Calibri Light</vt:lpstr>
      <vt:lpstr>Courier New</vt:lpstr>
      <vt:lpstr>League Spartan</vt:lpstr>
      <vt:lpstr>Poppins</vt:lpstr>
      <vt:lpstr>Poppins Bold</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Tort Claims Act  Requirements for Litigants Filing Claims Against Public Entities</vt:lpstr>
      <vt:lpstr>Sovereign Immunity</vt:lpstr>
      <vt:lpstr> Ministerial v Discretionary</vt:lpstr>
      <vt:lpstr> Ministerial v Discretionary</vt:lpstr>
      <vt:lpstr>Ministerial v Discretionary</vt:lpstr>
      <vt:lpstr> Palpably Unreasonable</vt:lpstr>
      <vt:lpstr>Palpably Unreasonable</vt:lpstr>
      <vt:lpstr> Notice of Tort Claims </vt:lpstr>
      <vt:lpstr>Notice of Tort Claims</vt:lpstr>
      <vt:lpstr>Required Information</vt:lpstr>
      <vt:lpstr>Optional Information</vt:lpstr>
      <vt:lpstr> Substantial Compliance with Notice Requirement</vt:lpstr>
      <vt:lpstr>Tort Claims Notice</vt:lpstr>
      <vt:lpstr>Tort Claims Notice</vt:lpstr>
      <vt:lpstr>Takeaways</vt:lpstr>
      <vt:lpstr>Reacting to Injury Claims:</vt:lpstr>
      <vt:lpstr>Employees should not admit fault or volunteer conclusions.</vt:lpstr>
      <vt:lpstr>Collect details and information:</vt:lpstr>
      <vt:lpstr>Preserve evidence you control:</vt:lpstr>
      <vt:lpstr>Spoliation – What is spoliation?</vt:lpstr>
      <vt:lpstr>When does a party have a duty to preserve evidence?</vt:lpstr>
      <vt:lpstr>What happens if a Court finds evidence was spoliated? </vt:lpstr>
      <vt:lpstr>Courts take spoliation seriously:  </vt:lpstr>
      <vt:lpstr> A Court may give an adverse inference charge:  </vt:lpstr>
      <vt:lpstr>  Example of adverse interest:   </vt:lpstr>
      <vt:lpstr>  Takeaways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Kulp</dc:creator>
  <cp:lastModifiedBy>Jillian Smith</cp:lastModifiedBy>
  <cp:revision>18</cp:revision>
  <dcterms:created xsi:type="dcterms:W3CDTF">2026-01-19T19:05:38Z</dcterms:created>
  <dcterms:modified xsi:type="dcterms:W3CDTF">2026-01-23T19:52:54Z</dcterms:modified>
</cp:coreProperties>
</file>